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 id="214748369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DM Sans Medium"/>
      <p:regular r:id="rId48"/>
      <p:bold r:id="rId49"/>
      <p:italic r:id="rId50"/>
      <p:boldItalic r:id="rId51"/>
    </p:embeddedFont>
    <p:embeddedFont>
      <p:font typeface="Merriweather"/>
      <p:regular r:id="rId52"/>
      <p:bold r:id="rId53"/>
      <p:italic r:id="rId54"/>
      <p:boldItalic r:id="rId55"/>
    </p:embeddedFont>
    <p:embeddedFont>
      <p:font typeface="DM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DMSansMedium-regular.fntdata"/><Relationship Id="rId47" Type="http://schemas.openxmlformats.org/officeDocument/2006/relationships/slide" Target="slides/slide42.xml"/><Relationship Id="rId49" Type="http://schemas.openxmlformats.org/officeDocument/2006/relationships/font" Target="fonts/DMSans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Medium-boldItalic.fntdata"/><Relationship Id="rId50" Type="http://schemas.openxmlformats.org/officeDocument/2006/relationships/font" Target="fonts/DMSansMedium-italic.fntdata"/><Relationship Id="rId53" Type="http://schemas.openxmlformats.org/officeDocument/2006/relationships/font" Target="fonts/Merriweather-bold.fntdata"/><Relationship Id="rId52" Type="http://schemas.openxmlformats.org/officeDocument/2006/relationships/font" Target="fonts/Merriweather-regular.fntdata"/><Relationship Id="rId11" Type="http://schemas.openxmlformats.org/officeDocument/2006/relationships/slide" Target="slides/slide6.xml"/><Relationship Id="rId55" Type="http://schemas.openxmlformats.org/officeDocument/2006/relationships/font" Target="fonts/Merriweather-boldItalic.fntdata"/><Relationship Id="rId10" Type="http://schemas.openxmlformats.org/officeDocument/2006/relationships/slide" Target="slides/slide5.xml"/><Relationship Id="rId54" Type="http://schemas.openxmlformats.org/officeDocument/2006/relationships/font" Target="fonts/Merriweather-italic.fntdata"/><Relationship Id="rId13" Type="http://schemas.openxmlformats.org/officeDocument/2006/relationships/slide" Target="slides/slide8.xml"/><Relationship Id="rId57" Type="http://schemas.openxmlformats.org/officeDocument/2006/relationships/font" Target="fonts/DMSans-bold.fntdata"/><Relationship Id="rId12" Type="http://schemas.openxmlformats.org/officeDocument/2006/relationships/slide" Target="slides/slide7.xml"/><Relationship Id="rId56" Type="http://schemas.openxmlformats.org/officeDocument/2006/relationships/font" Target="fonts/DMSans-regular.fntdata"/><Relationship Id="rId15" Type="http://schemas.openxmlformats.org/officeDocument/2006/relationships/slide" Target="slides/slide10.xml"/><Relationship Id="rId59" Type="http://schemas.openxmlformats.org/officeDocument/2006/relationships/font" Target="fonts/DMSans-boldItalic.fntdata"/><Relationship Id="rId14" Type="http://schemas.openxmlformats.org/officeDocument/2006/relationships/slide" Target="slides/slide9.xml"/><Relationship Id="rId58" Type="http://schemas.openxmlformats.org/officeDocument/2006/relationships/font" Target="fonts/DM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8165e54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8165e54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19acb6b8a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19acb6b8a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ac66e88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ac66e88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9acb6b8a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9acb6b8a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b01fd092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1b01fd092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a20a8ff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1a20a8ff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19acb6b8a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19acb6b8a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a20a8ff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a20a8ff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b01fd092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b01fd092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a20a8ff2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a20a8ff2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a20a8ff2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a20a8ff2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b01fd092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b01fd092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a20a8ff2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1a20a8ff2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1a20a8ff2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1a20a8ff2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1a20a8ff2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1a20a8ff2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a20a8ff2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a20a8ff2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1a20a8ff2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1a20a8ff2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a20a8ff2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1a20a8ff2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Gives us the range that we would expect to see </a:t>
            </a:r>
            <a:r>
              <a:rPr lang="en"/>
              <a:t>Thermophilic</a:t>
            </a:r>
            <a:r>
              <a:rPr lang="en"/>
              <a:t> or </a:t>
            </a:r>
            <a:r>
              <a:rPr lang="en"/>
              <a:t>Psychrophilic</a:t>
            </a:r>
            <a:r>
              <a:rPr lang="en"/>
              <a:t> </a:t>
            </a:r>
            <a:r>
              <a:rPr lang="en"/>
              <a:t>sequences. They trained pretty similarly, but if I were to test Psychrophilic scores into the Thermophilic model, would it score worse or better? What about visa vera? Would known psychrophilic sequences score within the range that the trained psychrophilic sequences? What about visa vera?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a20a8ff2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a20a8ff2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a20a8ff2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1a20a8ff2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a20a8ff2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a20a8ff2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b01fd092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b01fd092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b01fd092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b01fd092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b01fd092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1b01fd092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b01fd092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b01fd092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1b01fd092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1b01fd092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1b01fd092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1b01fd092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b01fd092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b01fd092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b01fd092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1b01fd092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1b01fd092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1b01fd092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b01fd092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b01fd092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1b01fd092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1b01fd092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b01fd092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b01fd092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8165e542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8165e542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8165e542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8165e542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b01fd092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b01fd092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b01fd092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1b01fd092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9acb6b8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9acb6b8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highlight>
                  <a:srgbClr val="FFFFFF"/>
                </a:highlight>
              </a:rPr>
              <a:t> A protein on the path to a folded state has more hydrophobic exposure than the native state. Protein folding happens majority in the cytosol which is an aqueous environment.  </a:t>
            </a:r>
            <a:endParaRPr sz="1300">
              <a:solidFill>
                <a:schemeClr val="dk1"/>
              </a:solidFill>
              <a:highlight>
                <a:srgbClr val="FFFFFF"/>
              </a:highlight>
            </a:endParaRPr>
          </a:p>
          <a:p>
            <a:pPr indent="0" lvl="0" marL="0" rtl="0" algn="l">
              <a:spcBef>
                <a:spcPts val="0"/>
              </a:spcBef>
              <a:spcAft>
                <a:spcPts val="0"/>
              </a:spcAft>
              <a:buNone/>
            </a:pPr>
            <a:r>
              <a:rPr lang="en" sz="1300">
                <a:solidFill>
                  <a:schemeClr val="dk1"/>
                </a:solidFill>
                <a:highlight>
                  <a:srgbClr val="FFFFFF"/>
                </a:highlight>
              </a:rPr>
              <a:t>Expect that other hydrophobic ends (in the aq. environment) of the protein want to aggregate with other self proteins and form intermediates off of the normal folding pathway to the native state.</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FFF"/>
                </a:highlight>
              </a:rPr>
              <a:t>Prions,amyloid  plaque and Alzheimer's disease</a:t>
            </a:r>
            <a:endParaRPr sz="13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a20a8ff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a20a8ff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9acb6b8a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9acb6b8a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8165e542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18165e542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9acb6b8a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9acb6b8a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4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17.jpg"/><Relationship Id="rId6" Type="http://schemas.openxmlformats.org/officeDocument/2006/relationships/image" Target="../media/image14.jpg"/><Relationship Id="rId7"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15.jpg"/><Relationship Id="rId11" Type="http://schemas.openxmlformats.org/officeDocument/2006/relationships/image" Target="../media/image35.png"/><Relationship Id="rId10" Type="http://schemas.openxmlformats.org/officeDocument/2006/relationships/image" Target="../media/image34.png"/><Relationship Id="rId13" Type="http://schemas.openxmlformats.org/officeDocument/2006/relationships/image" Target="../media/image12.jpg"/><Relationship Id="rId12" Type="http://schemas.openxmlformats.org/officeDocument/2006/relationships/image" Target="../media/image36.png"/><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idx="4" type="body"/>
          </p:nvPr>
        </p:nvSpPr>
        <p:spPr>
          <a:xfrm>
            <a:off x="8081575" y="196725"/>
            <a:ext cx="9396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SJSU Fall 2024 </a:t>
            </a:r>
            <a:endParaRPr/>
          </a:p>
        </p:txBody>
      </p:sp>
      <p:sp>
        <p:nvSpPr>
          <p:cNvPr id="263" name="Google Shape;263;p44"/>
          <p:cNvSpPr txBox="1"/>
          <p:nvPr>
            <p:ph type="ctrTitle"/>
          </p:nvPr>
        </p:nvSpPr>
        <p:spPr>
          <a:xfrm>
            <a:off x="288650" y="405825"/>
            <a:ext cx="3759600" cy="25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50"/>
              <a:t>Using HMMs to find Evidence of </a:t>
            </a:r>
            <a:r>
              <a:rPr lang="en" sz="3050"/>
              <a:t>Environmental</a:t>
            </a:r>
            <a:r>
              <a:rPr lang="en" sz="3050"/>
              <a:t> Adaptations in Heat-Shock </a:t>
            </a:r>
            <a:r>
              <a:rPr lang="en" sz="3050"/>
              <a:t>Proteins</a:t>
            </a:r>
            <a:r>
              <a:rPr lang="en" sz="3050"/>
              <a:t> </a:t>
            </a:r>
            <a:endParaRPr sz="3050"/>
          </a:p>
        </p:txBody>
      </p:sp>
      <p:sp>
        <p:nvSpPr>
          <p:cNvPr id="264" name="Google Shape;264;p44"/>
          <p:cNvSpPr txBox="1"/>
          <p:nvPr>
            <p:ph idx="2" type="subTitle"/>
          </p:nvPr>
        </p:nvSpPr>
        <p:spPr>
          <a:xfrm>
            <a:off x="200850" y="3134425"/>
            <a:ext cx="37131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Thermophilic</a:t>
            </a:r>
            <a:r>
              <a:rPr lang="en"/>
              <a:t> and </a:t>
            </a:r>
            <a:r>
              <a:rPr lang="en"/>
              <a:t>Psychrophilic</a:t>
            </a:r>
            <a:r>
              <a:rPr lang="en"/>
              <a:t> Specific Motifs in HSP70 </a:t>
            </a:r>
            <a:endParaRPr/>
          </a:p>
        </p:txBody>
      </p:sp>
      <p:sp>
        <p:nvSpPr>
          <p:cNvPr id="265" name="Google Shape;265;p44"/>
          <p:cNvSpPr txBox="1"/>
          <p:nvPr>
            <p:ph idx="1" type="body"/>
          </p:nvPr>
        </p:nvSpPr>
        <p:spPr>
          <a:xfrm>
            <a:off x="196949" y="4737750"/>
            <a:ext cx="29352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400"/>
              <a:t>By: </a:t>
            </a:r>
            <a:r>
              <a:rPr lang="en" sz="1400"/>
              <a:t>Maya Talpai-Vasinthascha</a:t>
            </a:r>
            <a:endParaRPr sz="1400"/>
          </a:p>
        </p:txBody>
      </p:sp>
      <p:pic>
        <p:nvPicPr>
          <p:cNvPr id="266" name="Google Shape;266;p44"/>
          <p:cNvPicPr preferRelativeResize="0"/>
          <p:nvPr>
            <p:ph idx="3" type="pic"/>
          </p:nvPr>
        </p:nvPicPr>
        <p:blipFill rotWithShape="1">
          <a:blip r:embed="rId3">
            <a:alphaModFix/>
          </a:blip>
          <a:srcRect b="8552" l="13106" r="18912" t="9841"/>
          <a:stretch/>
        </p:blipFill>
        <p:spPr>
          <a:xfrm>
            <a:off x="4493075" y="981025"/>
            <a:ext cx="3880200" cy="2779500"/>
          </a:xfrm>
          <a:prstGeom prst="round2DiagRect">
            <a:avLst>
              <a:gd fmla="val 17214" name="adj1"/>
              <a:gd fmla="val 12646" name="adj2"/>
            </a:avLst>
          </a:prstGeom>
          <a:effectLst>
            <a:outerShdw blurRad="428625" rotWithShape="0" algn="bl" dir="11700000" dist="238125">
              <a:srgbClr val="073763"/>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3"/>
          <p:cNvSpPr txBox="1"/>
          <p:nvPr>
            <p:ph idx="1" type="subTitle"/>
          </p:nvPr>
        </p:nvSpPr>
        <p:spPr>
          <a:xfrm>
            <a:off x="0" y="196450"/>
            <a:ext cx="9078000" cy="4517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950"/>
              <a:t>We'll focus mostly in </a:t>
            </a:r>
            <a:r>
              <a:rPr b="1" lang="en" sz="1950">
                <a:solidFill>
                  <a:srgbClr val="B45F06"/>
                </a:solidFill>
              </a:rPr>
              <a:t>HSP70</a:t>
            </a:r>
            <a:r>
              <a:rPr lang="en" sz="1950"/>
              <a:t> and its "co-chaperone", </a:t>
            </a:r>
            <a:r>
              <a:rPr b="1" lang="en" sz="1950">
                <a:solidFill>
                  <a:srgbClr val="B45F06"/>
                </a:solidFill>
              </a:rPr>
              <a:t>HSP40</a:t>
            </a:r>
            <a:r>
              <a:rPr lang="en" sz="1950"/>
              <a:t>. HSP70 </a:t>
            </a:r>
            <a:r>
              <a:rPr b="1" lang="en" sz="1950">
                <a:solidFill>
                  <a:srgbClr val="B45F06"/>
                </a:solidFill>
              </a:rPr>
              <a:t>clamps onto hydrophobic regions </a:t>
            </a:r>
            <a:r>
              <a:rPr lang="en" sz="1950"/>
              <a:t>of proteins which are more prevalent in unfolded and partially folded proteins and helps refold them through repeated cycles of binding and release dependent on ATP cleavage.</a:t>
            </a:r>
            <a:endParaRPr sz="1950"/>
          </a:p>
          <a:p>
            <a:pPr indent="0" lvl="0" marL="0" rtl="0" algn="ctr">
              <a:spcBef>
                <a:spcPts val="1200"/>
              </a:spcBef>
              <a:spcAft>
                <a:spcPts val="0"/>
              </a:spcAft>
              <a:buNone/>
            </a:pPr>
            <a:r>
              <a:t/>
            </a:r>
            <a:endParaRPr sz="1950"/>
          </a:p>
          <a:p>
            <a:pPr indent="0" lvl="0" marL="0" marR="0" rtl="0" algn="l">
              <a:lnSpc>
                <a:spcPct val="100000"/>
              </a:lnSpc>
              <a:spcBef>
                <a:spcPts val="1200"/>
              </a:spcBef>
              <a:spcAft>
                <a:spcPts val="0"/>
              </a:spcAft>
              <a:buNone/>
            </a:pPr>
            <a:r>
              <a:rPr b="1" lang="en" sz="1550">
                <a:solidFill>
                  <a:srgbClr val="B45F06"/>
                </a:solidFill>
              </a:rPr>
              <a:t>HSP70</a:t>
            </a:r>
            <a:r>
              <a:rPr lang="en" sz="1450"/>
              <a:t> is made up of </a:t>
            </a:r>
            <a:r>
              <a:rPr lang="en" sz="1450" u="sng"/>
              <a:t>two regions</a:t>
            </a:r>
            <a:r>
              <a:rPr lang="en" sz="1450"/>
              <a:t>:</a:t>
            </a:r>
            <a:endParaRPr sz="1450"/>
          </a:p>
          <a:p>
            <a:pPr indent="-320675" lvl="0" marL="457200" marR="0" rtl="0" algn="l">
              <a:lnSpc>
                <a:spcPct val="100000"/>
              </a:lnSpc>
              <a:spcBef>
                <a:spcPts val="1200"/>
              </a:spcBef>
              <a:spcAft>
                <a:spcPts val="0"/>
              </a:spcAft>
              <a:buSzPts val="1450"/>
              <a:buAutoNum type="arabicPeriod"/>
            </a:pPr>
            <a:r>
              <a:rPr b="1" lang="en" sz="1450"/>
              <a:t>The nucleotide binding domain (NBD)</a:t>
            </a:r>
            <a:endParaRPr b="1" sz="1450"/>
          </a:p>
          <a:p>
            <a:pPr indent="-307975" lvl="0" marL="457200" marR="0" rtl="0" algn="l">
              <a:lnSpc>
                <a:spcPct val="100000"/>
              </a:lnSpc>
              <a:spcBef>
                <a:spcPts val="0"/>
              </a:spcBef>
              <a:spcAft>
                <a:spcPts val="0"/>
              </a:spcAft>
              <a:buSzPts val="1250"/>
              <a:buChar char="❖"/>
            </a:pPr>
            <a:r>
              <a:rPr lang="en" sz="1250"/>
              <a:t>Low ATPase activity</a:t>
            </a:r>
            <a:endParaRPr sz="1250"/>
          </a:p>
          <a:p>
            <a:pPr indent="-307975" lvl="0" marL="457200" marR="0" rtl="0" algn="l">
              <a:lnSpc>
                <a:spcPct val="100000"/>
              </a:lnSpc>
              <a:spcBef>
                <a:spcPts val="0"/>
              </a:spcBef>
              <a:spcAft>
                <a:spcPts val="0"/>
              </a:spcAft>
              <a:buSzPts val="1250"/>
              <a:buChar char="❖"/>
            </a:pPr>
            <a:r>
              <a:rPr lang="en" sz="1250"/>
              <a:t>located in the N-terminal. </a:t>
            </a:r>
            <a:endParaRPr sz="1250"/>
          </a:p>
          <a:p>
            <a:pPr indent="-307975" lvl="0" marL="457200" marR="0" rtl="0" algn="l">
              <a:lnSpc>
                <a:spcPct val="100000"/>
              </a:lnSpc>
              <a:spcBef>
                <a:spcPts val="0"/>
              </a:spcBef>
              <a:spcAft>
                <a:spcPts val="0"/>
              </a:spcAft>
              <a:buSzPts val="1250"/>
              <a:buChar char="❖"/>
            </a:pPr>
            <a:r>
              <a:rPr lang="en" sz="1250"/>
              <a:t>HPD Binding Motif </a:t>
            </a:r>
            <a:endParaRPr sz="1250"/>
          </a:p>
          <a:p>
            <a:pPr indent="0" lvl="0" marL="0" marR="0" rtl="0" algn="l">
              <a:lnSpc>
                <a:spcPct val="100000"/>
              </a:lnSpc>
              <a:spcBef>
                <a:spcPts val="1200"/>
              </a:spcBef>
              <a:spcAft>
                <a:spcPts val="0"/>
              </a:spcAft>
              <a:buNone/>
            </a:pPr>
            <a:r>
              <a:t/>
            </a:r>
            <a:endParaRPr sz="1450"/>
          </a:p>
          <a:p>
            <a:pPr indent="-320675" lvl="0" marL="457200" marR="0" rtl="0" algn="l">
              <a:lnSpc>
                <a:spcPct val="100000"/>
              </a:lnSpc>
              <a:spcBef>
                <a:spcPts val="1200"/>
              </a:spcBef>
              <a:spcAft>
                <a:spcPts val="0"/>
              </a:spcAft>
              <a:buSzPts val="1450"/>
              <a:buAutoNum type="arabicPeriod"/>
            </a:pPr>
            <a:r>
              <a:rPr b="1" lang="en" sz="1450"/>
              <a:t>The substrate binding domain (SBD)  </a:t>
            </a:r>
            <a:endParaRPr b="1" sz="1450"/>
          </a:p>
          <a:p>
            <a:pPr indent="-307975" lvl="0" marL="457200" marR="0" rtl="0" algn="l">
              <a:lnSpc>
                <a:spcPct val="100000"/>
              </a:lnSpc>
              <a:spcBef>
                <a:spcPts val="0"/>
              </a:spcBef>
              <a:spcAft>
                <a:spcPts val="0"/>
              </a:spcAft>
              <a:buSzPts val="1250"/>
              <a:buChar char="❖"/>
            </a:pPr>
            <a:r>
              <a:rPr lang="en" sz="1250"/>
              <a:t>Located in the carboxyl terminal end.</a:t>
            </a:r>
            <a:endParaRPr sz="1250"/>
          </a:p>
          <a:p>
            <a:pPr indent="-307975" lvl="0" marL="457200" marR="0" rtl="0" algn="l">
              <a:lnSpc>
                <a:spcPct val="100000"/>
              </a:lnSpc>
              <a:spcBef>
                <a:spcPts val="0"/>
              </a:spcBef>
              <a:spcAft>
                <a:spcPts val="0"/>
              </a:spcAft>
              <a:buSzPts val="1250"/>
              <a:buChar char="❖"/>
            </a:pPr>
            <a:r>
              <a:rPr lang="en" sz="1250"/>
              <a:t>Has a Beta Sheet where denatured protein binds </a:t>
            </a:r>
            <a:endParaRPr sz="1250"/>
          </a:p>
          <a:p>
            <a:pPr indent="-307975" lvl="0" marL="457200" marR="0" rtl="0" algn="l">
              <a:lnSpc>
                <a:spcPct val="100000"/>
              </a:lnSpc>
              <a:spcBef>
                <a:spcPts val="0"/>
              </a:spcBef>
              <a:spcAft>
                <a:spcPts val="0"/>
              </a:spcAft>
              <a:buSzPts val="1250"/>
              <a:buChar char="❖"/>
            </a:pPr>
            <a:r>
              <a:rPr lang="en" sz="1250"/>
              <a:t>Has an Alpha-Helical region that acts as the clamp (open/closed)</a:t>
            </a:r>
            <a:endParaRPr sz="1950"/>
          </a:p>
        </p:txBody>
      </p:sp>
      <p:sp>
        <p:nvSpPr>
          <p:cNvPr id="379" name="Google Shape;379;p53"/>
          <p:cNvSpPr txBox="1"/>
          <p:nvPr/>
        </p:nvSpPr>
        <p:spPr>
          <a:xfrm>
            <a:off x="5199875" y="2390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80" name="Google Shape;380;p53"/>
          <p:cNvPicPr preferRelativeResize="0"/>
          <p:nvPr/>
        </p:nvPicPr>
        <p:blipFill>
          <a:blip r:embed="rId3">
            <a:alphaModFix/>
          </a:blip>
          <a:stretch>
            <a:fillRect/>
          </a:stretch>
        </p:blipFill>
        <p:spPr>
          <a:xfrm flipH="1">
            <a:off x="4572000" y="1458250"/>
            <a:ext cx="4509101" cy="271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p:nvPr/>
        </p:nvSpPr>
        <p:spPr>
          <a:xfrm>
            <a:off x="227250" y="354375"/>
            <a:ext cx="4088100" cy="459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6" name="Google Shape;386;p54"/>
          <p:cNvSpPr/>
          <p:nvPr/>
        </p:nvSpPr>
        <p:spPr>
          <a:xfrm>
            <a:off x="4799250" y="354375"/>
            <a:ext cx="4088100" cy="4592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87" name="Google Shape;387;p54"/>
          <p:cNvPicPr preferRelativeResize="0"/>
          <p:nvPr/>
        </p:nvPicPr>
        <p:blipFill rotWithShape="1">
          <a:blip r:embed="rId3">
            <a:alphaModFix/>
          </a:blip>
          <a:srcRect b="28751" l="0" r="48992" t="8990"/>
          <a:stretch/>
        </p:blipFill>
        <p:spPr>
          <a:xfrm>
            <a:off x="5023900" y="653037"/>
            <a:ext cx="3671451" cy="2543125"/>
          </a:xfrm>
          <a:prstGeom prst="rect">
            <a:avLst/>
          </a:prstGeom>
          <a:noFill/>
          <a:ln>
            <a:noFill/>
          </a:ln>
        </p:spPr>
      </p:pic>
      <p:pic>
        <p:nvPicPr>
          <p:cNvPr id="388" name="Google Shape;388;p54"/>
          <p:cNvPicPr preferRelativeResize="0"/>
          <p:nvPr/>
        </p:nvPicPr>
        <p:blipFill rotWithShape="1">
          <a:blip r:embed="rId3">
            <a:alphaModFix/>
          </a:blip>
          <a:srcRect b="28448" l="69047" r="141" t="0"/>
          <a:stretch/>
        </p:blipFill>
        <p:spPr>
          <a:xfrm>
            <a:off x="1118700" y="466338"/>
            <a:ext cx="2208450" cy="2764101"/>
          </a:xfrm>
          <a:prstGeom prst="rect">
            <a:avLst/>
          </a:prstGeom>
          <a:noFill/>
          <a:ln>
            <a:noFill/>
          </a:ln>
        </p:spPr>
      </p:pic>
      <p:pic>
        <p:nvPicPr>
          <p:cNvPr id="389" name="Google Shape;389;p54"/>
          <p:cNvPicPr preferRelativeResize="0"/>
          <p:nvPr/>
        </p:nvPicPr>
        <p:blipFill rotWithShape="1">
          <a:blip r:embed="rId3">
            <a:alphaModFix/>
          </a:blip>
          <a:srcRect b="4616" l="14946" r="51289" t="72684"/>
          <a:stretch/>
        </p:blipFill>
        <p:spPr>
          <a:xfrm>
            <a:off x="4948600" y="3236250"/>
            <a:ext cx="3795849" cy="1448250"/>
          </a:xfrm>
          <a:prstGeom prst="rect">
            <a:avLst/>
          </a:prstGeom>
          <a:noFill/>
          <a:ln>
            <a:noFill/>
          </a:ln>
        </p:spPr>
      </p:pic>
      <p:pic>
        <p:nvPicPr>
          <p:cNvPr id="390" name="Google Shape;390;p54"/>
          <p:cNvPicPr preferRelativeResize="0"/>
          <p:nvPr/>
        </p:nvPicPr>
        <p:blipFill rotWithShape="1">
          <a:blip r:embed="rId3">
            <a:alphaModFix/>
          </a:blip>
          <a:srcRect b="6401" l="76473" r="9122" t="71796"/>
          <a:stretch/>
        </p:blipFill>
        <p:spPr>
          <a:xfrm>
            <a:off x="1500025" y="3445400"/>
            <a:ext cx="1542549" cy="1324950"/>
          </a:xfrm>
          <a:prstGeom prst="rect">
            <a:avLst/>
          </a:prstGeom>
          <a:noFill/>
          <a:ln>
            <a:noFill/>
          </a:ln>
        </p:spPr>
      </p:pic>
      <p:sp>
        <p:nvSpPr>
          <p:cNvPr id="391" name="Google Shape;391;p54"/>
          <p:cNvSpPr txBox="1"/>
          <p:nvPr/>
        </p:nvSpPr>
        <p:spPr>
          <a:xfrm>
            <a:off x="5296900" y="-34050"/>
            <a:ext cx="2453100" cy="30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1200"/>
              </a:spcAft>
              <a:buNone/>
            </a:pPr>
            <a:r>
              <a:rPr b="1" lang="en" sz="1450">
                <a:solidFill>
                  <a:schemeClr val="dk1"/>
                </a:solidFill>
                <a:latin typeface="Merriweather"/>
                <a:ea typeface="Merriweather"/>
                <a:cs typeface="Merriweather"/>
                <a:sym typeface="Merriweather"/>
              </a:rPr>
              <a:t>HSP70 Closed State</a:t>
            </a:r>
            <a:endParaRPr sz="1000">
              <a:solidFill>
                <a:schemeClr val="dk2"/>
              </a:solidFill>
              <a:latin typeface="DM Sans"/>
              <a:ea typeface="DM Sans"/>
              <a:cs typeface="DM Sans"/>
              <a:sym typeface="DM Sans"/>
            </a:endParaRPr>
          </a:p>
        </p:txBody>
      </p:sp>
      <p:sp>
        <p:nvSpPr>
          <p:cNvPr id="392" name="Google Shape;392;p54"/>
          <p:cNvSpPr txBox="1"/>
          <p:nvPr/>
        </p:nvSpPr>
        <p:spPr>
          <a:xfrm>
            <a:off x="877150" y="-34050"/>
            <a:ext cx="2453100" cy="30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1200"/>
              </a:spcAft>
              <a:buNone/>
            </a:pPr>
            <a:r>
              <a:rPr b="1" lang="en" sz="1450">
                <a:solidFill>
                  <a:schemeClr val="dk1"/>
                </a:solidFill>
                <a:latin typeface="Merriweather"/>
                <a:ea typeface="Merriweather"/>
                <a:cs typeface="Merriweather"/>
                <a:sym typeface="Merriweather"/>
              </a:rPr>
              <a:t>HSP70 Open State</a:t>
            </a:r>
            <a:endParaRPr sz="1000">
              <a:solidFill>
                <a:schemeClr val="dk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p:nvPr/>
        </p:nvSpPr>
        <p:spPr>
          <a:xfrm>
            <a:off x="730775" y="890200"/>
            <a:ext cx="7611600" cy="2519700"/>
          </a:xfrm>
          <a:prstGeom prst="roundRect">
            <a:avLst>
              <a:gd fmla="val 16667" name="adj"/>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8" name="Google Shape;398;p55"/>
          <p:cNvSpPr txBox="1"/>
          <p:nvPr>
            <p:ph idx="1" type="subTitle"/>
          </p:nvPr>
        </p:nvSpPr>
        <p:spPr>
          <a:xfrm>
            <a:off x="59525" y="68325"/>
            <a:ext cx="9144000" cy="546300"/>
          </a:xfrm>
          <a:prstGeom prst="rect">
            <a:avLst/>
          </a:prstGeom>
          <a:noFill/>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2350"/>
              <a:t>HSP40 Diversity and Co-Chaperone  Relationship to HSP70 </a:t>
            </a:r>
            <a:endParaRPr b="1" sz="2350"/>
          </a:p>
        </p:txBody>
      </p:sp>
      <p:pic>
        <p:nvPicPr>
          <p:cNvPr id="399" name="Google Shape;399;p55"/>
          <p:cNvPicPr preferRelativeResize="0"/>
          <p:nvPr/>
        </p:nvPicPr>
        <p:blipFill rotWithShape="1">
          <a:blip r:embed="rId3">
            <a:alphaModFix/>
          </a:blip>
          <a:srcRect b="27256" l="0" r="78274" t="0"/>
          <a:stretch/>
        </p:blipFill>
        <p:spPr>
          <a:xfrm>
            <a:off x="1065247" y="1285344"/>
            <a:ext cx="1030731" cy="2056059"/>
          </a:xfrm>
          <a:prstGeom prst="rect">
            <a:avLst/>
          </a:prstGeom>
          <a:noFill/>
          <a:ln>
            <a:noFill/>
          </a:ln>
        </p:spPr>
      </p:pic>
      <p:pic>
        <p:nvPicPr>
          <p:cNvPr id="400" name="Google Shape;400;p55"/>
          <p:cNvPicPr preferRelativeResize="0"/>
          <p:nvPr/>
        </p:nvPicPr>
        <p:blipFill rotWithShape="1">
          <a:blip r:embed="rId3">
            <a:alphaModFix/>
          </a:blip>
          <a:srcRect b="58884" l="20960" r="60416" t="18472"/>
          <a:stretch/>
        </p:blipFill>
        <p:spPr>
          <a:xfrm>
            <a:off x="2716831" y="1789118"/>
            <a:ext cx="1112092" cy="832427"/>
          </a:xfrm>
          <a:prstGeom prst="rect">
            <a:avLst/>
          </a:prstGeom>
          <a:noFill/>
          <a:ln>
            <a:noFill/>
          </a:ln>
        </p:spPr>
      </p:pic>
      <p:pic>
        <p:nvPicPr>
          <p:cNvPr id="401" name="Google Shape;401;p55"/>
          <p:cNvPicPr preferRelativeResize="0"/>
          <p:nvPr/>
        </p:nvPicPr>
        <p:blipFill rotWithShape="1">
          <a:blip r:embed="rId3">
            <a:alphaModFix/>
          </a:blip>
          <a:srcRect b="50342" l="43833" r="30140" t="9656"/>
          <a:stretch/>
        </p:blipFill>
        <p:spPr>
          <a:xfrm>
            <a:off x="4510949" y="1711810"/>
            <a:ext cx="1367969" cy="1294349"/>
          </a:xfrm>
          <a:prstGeom prst="rect">
            <a:avLst/>
          </a:prstGeom>
          <a:noFill/>
          <a:ln>
            <a:noFill/>
          </a:ln>
        </p:spPr>
      </p:pic>
      <p:pic>
        <p:nvPicPr>
          <p:cNvPr id="402" name="Google Shape;402;p55"/>
          <p:cNvPicPr preferRelativeResize="0"/>
          <p:nvPr/>
        </p:nvPicPr>
        <p:blipFill rotWithShape="1">
          <a:blip r:embed="rId3">
            <a:alphaModFix/>
          </a:blip>
          <a:srcRect b="50341" l="100000" r="24682" t="14434"/>
          <a:stretch/>
        </p:blipFill>
        <p:spPr>
          <a:xfrm flipH="1">
            <a:off x="6687171" y="1789106"/>
            <a:ext cx="1297347" cy="1139755"/>
          </a:xfrm>
          <a:prstGeom prst="rect">
            <a:avLst/>
          </a:prstGeom>
          <a:noFill/>
          <a:ln>
            <a:noFill/>
          </a:ln>
        </p:spPr>
      </p:pic>
      <p:pic>
        <p:nvPicPr>
          <p:cNvPr id="403" name="Google Shape;403;p55"/>
          <p:cNvPicPr preferRelativeResize="0"/>
          <p:nvPr/>
        </p:nvPicPr>
        <p:blipFill rotWithShape="1">
          <a:blip r:embed="rId3">
            <a:alphaModFix/>
          </a:blip>
          <a:srcRect b="90887" l="53670" r="73903" t="0"/>
          <a:stretch/>
        </p:blipFill>
        <p:spPr>
          <a:xfrm flipH="1">
            <a:off x="2548199" y="1067179"/>
            <a:ext cx="1449378" cy="294877"/>
          </a:xfrm>
          <a:prstGeom prst="rect">
            <a:avLst/>
          </a:prstGeom>
          <a:noFill/>
          <a:ln cap="flat" cmpd="sng" w="9525">
            <a:solidFill>
              <a:schemeClr val="dk2"/>
            </a:solidFill>
            <a:prstDash val="solid"/>
            <a:round/>
            <a:headEnd len="sm" w="sm" type="none"/>
            <a:tailEnd len="sm" w="sm" type="none"/>
          </a:ln>
        </p:spPr>
      </p:pic>
      <p:pic>
        <p:nvPicPr>
          <p:cNvPr id="404" name="Google Shape;404;p55"/>
          <p:cNvPicPr preferRelativeResize="0"/>
          <p:nvPr/>
        </p:nvPicPr>
        <p:blipFill rotWithShape="1">
          <a:blip r:embed="rId3">
            <a:alphaModFix/>
          </a:blip>
          <a:srcRect b="90887" l="64476" r="17141" t="0"/>
          <a:stretch/>
        </p:blipFill>
        <p:spPr>
          <a:xfrm>
            <a:off x="4738444" y="1067201"/>
            <a:ext cx="966251" cy="294877"/>
          </a:xfrm>
          <a:prstGeom prst="rect">
            <a:avLst/>
          </a:prstGeom>
          <a:noFill/>
          <a:ln cap="flat" cmpd="sng" w="9525">
            <a:solidFill>
              <a:schemeClr val="dk2"/>
            </a:solidFill>
            <a:prstDash val="solid"/>
            <a:round/>
            <a:headEnd len="sm" w="sm" type="none"/>
            <a:tailEnd len="sm" w="sm" type="none"/>
          </a:ln>
        </p:spPr>
      </p:pic>
      <p:pic>
        <p:nvPicPr>
          <p:cNvPr id="405" name="Google Shape;405;p55"/>
          <p:cNvPicPr preferRelativeResize="0"/>
          <p:nvPr/>
        </p:nvPicPr>
        <p:blipFill rotWithShape="1">
          <a:blip r:embed="rId3">
            <a:alphaModFix/>
          </a:blip>
          <a:srcRect b="62131" l="7999" r="78550" t="26035"/>
          <a:stretch/>
        </p:blipFill>
        <p:spPr>
          <a:xfrm>
            <a:off x="3799731" y="2243166"/>
            <a:ext cx="638088" cy="345597"/>
          </a:xfrm>
          <a:prstGeom prst="rect">
            <a:avLst/>
          </a:prstGeom>
          <a:noFill/>
          <a:ln>
            <a:noFill/>
          </a:ln>
        </p:spPr>
      </p:pic>
      <p:pic>
        <p:nvPicPr>
          <p:cNvPr id="406" name="Google Shape;406;p55"/>
          <p:cNvPicPr preferRelativeResize="0"/>
          <p:nvPr/>
        </p:nvPicPr>
        <p:blipFill rotWithShape="1">
          <a:blip r:embed="rId3">
            <a:alphaModFix/>
          </a:blip>
          <a:srcRect b="62131" l="7999" r="78550" t="26035"/>
          <a:stretch/>
        </p:blipFill>
        <p:spPr>
          <a:xfrm>
            <a:off x="6041781" y="2243166"/>
            <a:ext cx="638088" cy="345597"/>
          </a:xfrm>
          <a:prstGeom prst="rect">
            <a:avLst/>
          </a:prstGeom>
          <a:noFill/>
          <a:ln>
            <a:noFill/>
          </a:ln>
        </p:spPr>
      </p:pic>
      <p:pic>
        <p:nvPicPr>
          <p:cNvPr id="407" name="Google Shape;407;p55"/>
          <p:cNvPicPr preferRelativeResize="0"/>
          <p:nvPr/>
        </p:nvPicPr>
        <p:blipFill rotWithShape="1">
          <a:blip r:embed="rId3">
            <a:alphaModFix/>
          </a:blip>
          <a:srcRect b="71053" l="17161" r="99276" t="5890"/>
          <a:stretch/>
        </p:blipFill>
        <p:spPr>
          <a:xfrm flipH="1" rot="10800000">
            <a:off x="7499857" y="1161984"/>
            <a:ext cx="714876" cy="617247"/>
          </a:xfrm>
          <a:prstGeom prst="rect">
            <a:avLst/>
          </a:prstGeom>
          <a:noFill/>
          <a:ln>
            <a:noFill/>
          </a:ln>
        </p:spPr>
      </p:pic>
      <p:sp>
        <p:nvSpPr>
          <p:cNvPr id="408" name="Google Shape;408;p55"/>
          <p:cNvSpPr/>
          <p:nvPr/>
        </p:nvSpPr>
        <p:spPr>
          <a:xfrm flipH="1" rot="3046874">
            <a:off x="7894695" y="1727067"/>
            <a:ext cx="393811" cy="504828"/>
          </a:xfrm>
          <a:prstGeom prst="bentArrow">
            <a:avLst>
              <a:gd fmla="val 10511" name="adj1"/>
              <a:gd fmla="val 12005" name="adj2"/>
              <a:gd fmla="val 16252" name="adj3"/>
              <a:gd fmla="val 48651" name="adj4"/>
            </a:avLst>
          </a:prstGeom>
          <a:solidFill>
            <a:srgbClr val="1B1B1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9" name="Google Shape;409;p55"/>
          <p:cNvSpPr txBox="1"/>
          <p:nvPr/>
        </p:nvSpPr>
        <p:spPr>
          <a:xfrm>
            <a:off x="5976950" y="1067175"/>
            <a:ext cx="1522800" cy="29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Detachment</a:t>
            </a:r>
            <a:endParaRPr b="1" sz="1800">
              <a:solidFill>
                <a:schemeClr val="dk2"/>
              </a:solidFill>
            </a:endParaRPr>
          </a:p>
        </p:txBody>
      </p:sp>
      <p:sp>
        <p:nvSpPr>
          <p:cNvPr id="410" name="Google Shape;410;p55"/>
          <p:cNvSpPr txBox="1"/>
          <p:nvPr/>
        </p:nvSpPr>
        <p:spPr>
          <a:xfrm>
            <a:off x="0" y="3588725"/>
            <a:ext cx="9144000" cy="1454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1200"/>
              </a:spcAft>
              <a:buNone/>
            </a:pPr>
            <a:r>
              <a:rPr b="1" lang="en" sz="1650">
                <a:solidFill>
                  <a:schemeClr val="dk1"/>
                </a:solidFill>
                <a:latin typeface="Merriweather"/>
                <a:ea typeface="Merriweather"/>
                <a:cs typeface="Merriweather"/>
                <a:sym typeface="Merriweather"/>
              </a:rPr>
              <a:t>HSP40s assist HSP70s in protein folding mainly through two mechanisms: </a:t>
            </a:r>
            <a:r>
              <a:rPr b="1" lang="en" sz="1650">
                <a:solidFill>
                  <a:srgbClr val="B45F06"/>
                </a:solidFill>
                <a:latin typeface="Merriweather"/>
                <a:ea typeface="Merriweather"/>
                <a:cs typeface="Merriweather"/>
                <a:sym typeface="Merriweather"/>
              </a:rPr>
              <a:t>stimulating ATP hydrolysis</a:t>
            </a:r>
            <a:r>
              <a:rPr b="1" lang="en" sz="1650">
                <a:solidFill>
                  <a:schemeClr val="dk1"/>
                </a:solidFill>
                <a:latin typeface="Merriweather"/>
                <a:ea typeface="Merriweather"/>
                <a:cs typeface="Merriweather"/>
                <a:sym typeface="Merriweather"/>
              </a:rPr>
              <a:t> and </a:t>
            </a:r>
            <a:r>
              <a:rPr b="1" lang="en" sz="1650">
                <a:solidFill>
                  <a:srgbClr val="B45F06"/>
                </a:solidFill>
                <a:latin typeface="Merriweather"/>
                <a:ea typeface="Merriweather"/>
                <a:cs typeface="Merriweather"/>
                <a:sym typeface="Merriweather"/>
              </a:rPr>
              <a:t>bringing misfolded proteins directly to Hsp70s</a:t>
            </a:r>
            <a:r>
              <a:rPr b="1" lang="en" sz="1650">
                <a:solidFill>
                  <a:schemeClr val="dk1"/>
                </a:solidFill>
                <a:latin typeface="Merriweather"/>
                <a:ea typeface="Merriweather"/>
                <a:cs typeface="Merriweather"/>
                <a:sym typeface="Merriweather"/>
              </a:rPr>
              <a:t>. HSP40s has a lot of diversity in terms of specificity in the misfolded proteins it directs to HSP70. HSP40 binds with HSP70 through an </a:t>
            </a:r>
            <a:r>
              <a:rPr b="1" lang="en" sz="1650">
                <a:solidFill>
                  <a:srgbClr val="B45F06"/>
                </a:solidFill>
                <a:latin typeface="Merriweather"/>
                <a:ea typeface="Merriweather"/>
                <a:cs typeface="Merriweather"/>
                <a:sym typeface="Merriweather"/>
              </a:rPr>
              <a:t>histidine-proline-aspartic acid motif (HPD).</a:t>
            </a:r>
            <a:r>
              <a:rPr b="1" lang="en" sz="1650">
                <a:solidFill>
                  <a:schemeClr val="dk1"/>
                </a:solidFill>
                <a:latin typeface="Merriweather"/>
                <a:ea typeface="Merriweather"/>
                <a:cs typeface="Merriweather"/>
                <a:sym typeface="Merriweather"/>
              </a:rPr>
              <a:t> </a:t>
            </a:r>
            <a:endParaRPr b="1"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56"/>
          <p:cNvSpPr txBox="1"/>
          <p:nvPr/>
        </p:nvSpPr>
        <p:spPr>
          <a:xfrm>
            <a:off x="516425" y="363800"/>
            <a:ext cx="76479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What is a HSP and their Purpose? </a:t>
            </a:r>
            <a:endParaRPr b="1" sz="2750">
              <a:solidFill>
                <a:schemeClr val="dk1"/>
              </a:solidFill>
              <a:latin typeface="Merriweather"/>
              <a:ea typeface="Merriweather"/>
              <a:cs typeface="Merriweather"/>
              <a:sym typeface="Merriweather"/>
            </a:endParaRPr>
          </a:p>
          <a:p>
            <a:pPr indent="457200" lvl="0" marL="0" rtl="0" algn="l">
              <a:spcBef>
                <a:spcPts val="0"/>
              </a:spcBef>
              <a:spcAft>
                <a:spcPts val="0"/>
              </a:spcAft>
              <a:buNone/>
            </a:pPr>
            <a:r>
              <a:rPr b="1" lang="en" sz="1750">
                <a:solidFill>
                  <a:schemeClr val="dk1"/>
                </a:solidFill>
                <a:latin typeface="Merriweather"/>
                <a:ea typeface="Merriweather"/>
                <a:cs typeface="Merriweather"/>
                <a:sym typeface="Merriweather"/>
              </a:rPr>
              <a:t>Partially Denatured Proteins, Renauturing &amp; HSP70’s Role</a:t>
            </a:r>
            <a:endParaRPr b="1" sz="1750">
              <a:solidFill>
                <a:schemeClr val="dk1"/>
              </a:solidFill>
              <a:latin typeface="Merriweather"/>
              <a:ea typeface="Merriweather"/>
              <a:cs typeface="Merriweather"/>
              <a:sym typeface="Merriweather"/>
            </a:endParaRPr>
          </a:p>
        </p:txBody>
      </p:sp>
      <p:sp>
        <p:nvSpPr>
          <p:cNvPr id="417" name="Google Shape;417;p56"/>
          <p:cNvSpPr txBox="1"/>
          <p:nvPr/>
        </p:nvSpPr>
        <p:spPr>
          <a:xfrm>
            <a:off x="516425" y="1736700"/>
            <a:ext cx="85665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rgbClr val="B45F06"/>
                </a:solidFill>
                <a:latin typeface="Merriweather"/>
                <a:ea typeface="Merriweather"/>
                <a:cs typeface="Merriweather"/>
                <a:sym typeface="Merriweather"/>
              </a:rPr>
              <a:t>Binding Domain Specificity Hypothesis </a:t>
            </a:r>
            <a:endParaRPr b="1" sz="2750">
              <a:solidFill>
                <a:srgbClr val="B45F06"/>
              </a:solidFill>
              <a:latin typeface="Merriweather"/>
              <a:ea typeface="Merriweather"/>
              <a:cs typeface="Merriweather"/>
              <a:sym typeface="Merriweather"/>
            </a:endParaRPr>
          </a:p>
          <a:p>
            <a:pPr indent="0" lvl="0" marL="457200" rtl="0" algn="l">
              <a:spcBef>
                <a:spcPts val="0"/>
              </a:spcBef>
              <a:spcAft>
                <a:spcPts val="0"/>
              </a:spcAft>
              <a:buNone/>
            </a:pPr>
            <a:r>
              <a:rPr b="1" lang="en" sz="1750">
                <a:solidFill>
                  <a:srgbClr val="B45F06"/>
                </a:solidFill>
                <a:latin typeface="Merriweather"/>
                <a:ea typeface="Merriweather"/>
                <a:cs typeface="Merriweather"/>
                <a:sym typeface="Merriweather"/>
              </a:rPr>
              <a:t>Thermophilic versus Psychrophilic HSP70 s</a:t>
            </a:r>
            <a:endParaRPr b="1" sz="2750">
              <a:solidFill>
                <a:srgbClr val="B45F06"/>
              </a:solidFill>
              <a:latin typeface="Merriweather"/>
              <a:ea typeface="Merriweather"/>
              <a:cs typeface="Merriweather"/>
              <a:sym typeface="Merriweather"/>
            </a:endParaRPr>
          </a:p>
        </p:txBody>
      </p:sp>
      <p:sp>
        <p:nvSpPr>
          <p:cNvPr id="418" name="Google Shape;418;p56"/>
          <p:cNvSpPr txBox="1"/>
          <p:nvPr/>
        </p:nvSpPr>
        <p:spPr>
          <a:xfrm>
            <a:off x="516422" y="3161613"/>
            <a:ext cx="8566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Design of Experiment and Results</a:t>
            </a:r>
            <a:endParaRPr b="1" sz="2750">
              <a:solidFill>
                <a:schemeClr val="dk1"/>
              </a:solidFill>
              <a:latin typeface="Merriweather"/>
              <a:ea typeface="Merriweather"/>
              <a:cs typeface="Merriweather"/>
              <a:sym typeface="Merriweather"/>
            </a:endParaRPr>
          </a:p>
          <a:p>
            <a:pPr indent="0" lvl="0" marL="0" rtl="0" algn="l">
              <a:spcBef>
                <a:spcPts val="0"/>
              </a:spcBef>
              <a:spcAft>
                <a:spcPts val="0"/>
              </a:spcAft>
              <a:buNone/>
            </a:pPr>
            <a:r>
              <a:rPr b="1" lang="en" sz="1750">
                <a:solidFill>
                  <a:schemeClr val="dk1"/>
                </a:solidFill>
                <a:latin typeface="Merriweather"/>
                <a:ea typeface="Merriweather"/>
                <a:cs typeface="Merriweather"/>
                <a:sym typeface="Merriweather"/>
              </a:rPr>
              <a:t>Did the HMM pick up differences in a highly conserved protein with organisms experiencing diametrically opposed stressors</a:t>
            </a:r>
            <a:endParaRPr b="1" sz="1750">
              <a:solidFill>
                <a:schemeClr val="dk1"/>
              </a:solidFill>
              <a:latin typeface="Merriweather"/>
              <a:ea typeface="Merriweather"/>
              <a:cs typeface="Merriweather"/>
              <a:sym typeface="Merriweather"/>
            </a:endParaRPr>
          </a:p>
        </p:txBody>
      </p:sp>
      <p:sp>
        <p:nvSpPr>
          <p:cNvPr id="419" name="Google Shape;419;p56"/>
          <p:cNvSpPr txBox="1"/>
          <p:nvPr/>
        </p:nvSpPr>
        <p:spPr>
          <a:xfrm>
            <a:off x="475948" y="4335200"/>
            <a:ext cx="81921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b="1" lang="en" sz="2650">
                <a:solidFill>
                  <a:schemeClr val="dk1"/>
                </a:solidFill>
                <a:latin typeface="Merriweather"/>
                <a:ea typeface="Merriweather"/>
                <a:cs typeface="Merriweather"/>
                <a:sym typeface="Merriweather"/>
              </a:rPr>
              <a:t>Conclusions, Future Directions &amp; Applications</a:t>
            </a:r>
            <a:endParaRPr>
              <a:solidFill>
                <a:schemeClr val="dk1"/>
              </a:solidFill>
            </a:endParaRPr>
          </a:p>
        </p:txBody>
      </p:sp>
      <p:sp>
        <p:nvSpPr>
          <p:cNvPr id="420" name="Google Shape;420;p56"/>
          <p:cNvSpPr txBox="1"/>
          <p:nvPr/>
        </p:nvSpPr>
        <p:spPr>
          <a:xfrm>
            <a:off x="196954" y="363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21" name="Google Shape;421;p56"/>
          <p:cNvSpPr txBox="1"/>
          <p:nvPr/>
        </p:nvSpPr>
        <p:spPr>
          <a:xfrm>
            <a:off x="196954" y="17367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B45F06"/>
                </a:solidFill>
                <a:latin typeface="Merriweather"/>
                <a:ea typeface="Merriweather"/>
                <a:cs typeface="Merriweather"/>
                <a:sym typeface="Merriweather"/>
              </a:rPr>
              <a:t>2.</a:t>
            </a:r>
            <a:endParaRPr b="1" sz="1450">
              <a:solidFill>
                <a:srgbClr val="B45F06"/>
              </a:solidFill>
              <a:latin typeface="Merriweather"/>
              <a:ea typeface="Merriweather"/>
              <a:cs typeface="Merriweather"/>
              <a:sym typeface="Merriweather"/>
            </a:endParaRPr>
          </a:p>
        </p:txBody>
      </p:sp>
      <p:sp>
        <p:nvSpPr>
          <p:cNvPr id="422" name="Google Shape;422;p56"/>
          <p:cNvSpPr txBox="1"/>
          <p:nvPr/>
        </p:nvSpPr>
        <p:spPr>
          <a:xfrm>
            <a:off x="155529" y="44464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423" name="Google Shape;423;p56"/>
          <p:cNvSpPr txBox="1"/>
          <p:nvPr/>
        </p:nvSpPr>
        <p:spPr>
          <a:xfrm>
            <a:off x="196954" y="31095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nvSpPr>
        <p:spPr>
          <a:xfrm>
            <a:off x="83400" y="91150"/>
            <a:ext cx="8977200" cy="95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50">
                <a:solidFill>
                  <a:schemeClr val="dk1"/>
                </a:solidFill>
                <a:latin typeface="Merriweather"/>
                <a:ea typeface="Merriweather"/>
                <a:cs typeface="Merriweather"/>
                <a:sym typeface="Merriweather"/>
              </a:rPr>
              <a:t>HSP70 is a highly conserved protein that is found across all domains (Plants, Animals, Fungi, Bacteria, </a:t>
            </a:r>
            <a:r>
              <a:rPr b="1" lang="en" sz="1850">
                <a:solidFill>
                  <a:schemeClr val="dk1"/>
                </a:solidFill>
                <a:latin typeface="Merriweather"/>
                <a:ea typeface="Merriweather"/>
                <a:cs typeface="Merriweather"/>
                <a:sym typeface="Merriweather"/>
              </a:rPr>
              <a:t>Archaea</a:t>
            </a:r>
            <a:r>
              <a:rPr b="1" lang="en" sz="1850">
                <a:solidFill>
                  <a:schemeClr val="dk1"/>
                </a:solidFill>
                <a:latin typeface="Merriweather"/>
                <a:ea typeface="Merriweather"/>
                <a:cs typeface="Merriweather"/>
                <a:sym typeface="Merriweather"/>
              </a:rPr>
              <a:t>). </a:t>
            </a:r>
            <a:endParaRPr sz="1200">
              <a:solidFill>
                <a:schemeClr val="dk2"/>
              </a:solidFill>
              <a:latin typeface="DM Sans"/>
              <a:ea typeface="DM Sans"/>
              <a:cs typeface="DM Sans"/>
              <a:sym typeface="DM Sans"/>
            </a:endParaRPr>
          </a:p>
        </p:txBody>
      </p:sp>
      <p:pic>
        <p:nvPicPr>
          <p:cNvPr descr="Plants - Saguaro National Park (U.S. National Park Service)" id="429" name="Google Shape;429;p57"/>
          <p:cNvPicPr preferRelativeResize="0"/>
          <p:nvPr/>
        </p:nvPicPr>
        <p:blipFill rotWithShape="1">
          <a:blip r:embed="rId3">
            <a:alphaModFix/>
          </a:blip>
          <a:srcRect b="0" l="0" r="0" t="13822"/>
          <a:stretch/>
        </p:blipFill>
        <p:spPr>
          <a:xfrm>
            <a:off x="420075" y="1582837"/>
            <a:ext cx="1986790" cy="2064370"/>
          </a:xfrm>
          <a:prstGeom prst="rect">
            <a:avLst/>
          </a:prstGeom>
          <a:noFill/>
          <a:ln>
            <a:noFill/>
          </a:ln>
        </p:spPr>
      </p:pic>
      <p:pic>
        <p:nvPicPr>
          <p:cNvPr descr="File:Polarfuchs 1 2004-11-17.jpg - Wikipedia" id="430" name="Google Shape;430;p57"/>
          <p:cNvPicPr preferRelativeResize="0"/>
          <p:nvPr/>
        </p:nvPicPr>
        <p:blipFill rotWithShape="1">
          <a:blip r:embed="rId4">
            <a:alphaModFix/>
          </a:blip>
          <a:srcRect b="29974" l="15089" r="4220" t="7979"/>
          <a:stretch/>
        </p:blipFill>
        <p:spPr>
          <a:xfrm flipH="1">
            <a:off x="2639195" y="1944125"/>
            <a:ext cx="2431949" cy="1459825"/>
          </a:xfrm>
          <a:prstGeom prst="rect">
            <a:avLst/>
          </a:prstGeom>
          <a:noFill/>
          <a:ln>
            <a:noFill/>
          </a:ln>
        </p:spPr>
      </p:pic>
      <p:pic>
        <p:nvPicPr>
          <p:cNvPr descr="Mushrooms and Other Fungi - Gateway National Recreation Area (U.S. ..." id="431" name="Google Shape;431;p57"/>
          <p:cNvPicPr preferRelativeResize="0"/>
          <p:nvPr/>
        </p:nvPicPr>
        <p:blipFill rotWithShape="1">
          <a:blip r:embed="rId5">
            <a:alphaModFix/>
          </a:blip>
          <a:srcRect b="5811" l="0" r="5526" t="0"/>
          <a:stretch/>
        </p:blipFill>
        <p:spPr>
          <a:xfrm>
            <a:off x="5303470" y="1702727"/>
            <a:ext cx="1618181" cy="1944470"/>
          </a:xfrm>
          <a:prstGeom prst="rect">
            <a:avLst/>
          </a:prstGeom>
          <a:noFill/>
          <a:ln>
            <a:noFill/>
          </a:ln>
        </p:spPr>
      </p:pic>
      <p:pic>
        <p:nvPicPr>
          <p:cNvPr descr="Free picture: small, grouping, gram, negative, sebaldella ..." id="432" name="Google Shape;432;p57"/>
          <p:cNvPicPr preferRelativeResize="0"/>
          <p:nvPr/>
        </p:nvPicPr>
        <p:blipFill rotWithShape="1">
          <a:blip r:embed="rId6">
            <a:alphaModFix/>
          </a:blip>
          <a:srcRect b="30982" l="16100" r="24379" t="0"/>
          <a:stretch/>
        </p:blipFill>
        <p:spPr>
          <a:xfrm>
            <a:off x="7037076" y="1291650"/>
            <a:ext cx="1909545" cy="1359407"/>
          </a:xfrm>
          <a:prstGeom prst="rect">
            <a:avLst/>
          </a:prstGeom>
          <a:noFill/>
          <a:ln>
            <a:noFill/>
          </a:ln>
        </p:spPr>
      </p:pic>
      <p:pic>
        <p:nvPicPr>
          <p:cNvPr descr="File:CelegansGoldsteinLabUNC.jpg - Wikipedia" id="433" name="Google Shape;433;p57"/>
          <p:cNvPicPr preferRelativeResize="0"/>
          <p:nvPr/>
        </p:nvPicPr>
        <p:blipFill>
          <a:blip r:embed="rId7">
            <a:alphaModFix/>
          </a:blip>
          <a:stretch>
            <a:fillRect/>
          </a:stretch>
        </p:blipFill>
        <p:spPr>
          <a:xfrm>
            <a:off x="7037076" y="2651055"/>
            <a:ext cx="1909548" cy="1464719"/>
          </a:xfrm>
          <a:prstGeom prst="rect">
            <a:avLst/>
          </a:prstGeom>
          <a:noFill/>
          <a:ln>
            <a:noFill/>
          </a:ln>
        </p:spPr>
      </p:pic>
      <p:sp>
        <p:nvSpPr>
          <p:cNvPr id="434" name="Google Shape;434;p57"/>
          <p:cNvSpPr txBox="1"/>
          <p:nvPr/>
        </p:nvSpPr>
        <p:spPr>
          <a:xfrm>
            <a:off x="83400" y="4305925"/>
            <a:ext cx="8977200" cy="95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50">
                <a:solidFill>
                  <a:schemeClr val="dk1"/>
                </a:solidFill>
                <a:latin typeface="Merriweather"/>
                <a:ea typeface="Merriweather"/>
                <a:cs typeface="Merriweather"/>
                <a:sym typeface="Merriweather"/>
              </a:rPr>
              <a:t>All of whom survive in </a:t>
            </a:r>
            <a:r>
              <a:rPr b="1" lang="en" sz="1850">
                <a:solidFill>
                  <a:schemeClr val="dk1"/>
                </a:solidFill>
                <a:latin typeface="Merriweather"/>
                <a:ea typeface="Merriweather"/>
                <a:cs typeface="Merriweather"/>
                <a:sym typeface="Merriweather"/>
              </a:rPr>
              <a:t>dramatically</a:t>
            </a:r>
            <a:r>
              <a:rPr b="1" lang="en" sz="1850">
                <a:solidFill>
                  <a:schemeClr val="dk1"/>
                </a:solidFill>
                <a:latin typeface="Merriweather"/>
                <a:ea typeface="Merriweather"/>
                <a:cs typeface="Merriweather"/>
                <a:sym typeface="Merriweather"/>
              </a:rPr>
              <a:t> different </a:t>
            </a:r>
            <a:r>
              <a:rPr b="1" lang="en" sz="1850">
                <a:solidFill>
                  <a:schemeClr val="dk1"/>
                </a:solidFill>
                <a:latin typeface="Merriweather"/>
                <a:ea typeface="Merriweather"/>
                <a:cs typeface="Merriweather"/>
                <a:sym typeface="Merriweather"/>
              </a:rPr>
              <a:t>environments</a:t>
            </a:r>
            <a:r>
              <a:rPr b="1" lang="en" sz="1850">
                <a:solidFill>
                  <a:schemeClr val="dk1"/>
                </a:solidFill>
                <a:latin typeface="Merriweather"/>
                <a:ea typeface="Merriweather"/>
                <a:cs typeface="Merriweather"/>
                <a:sym typeface="Merriweather"/>
              </a:rPr>
              <a:t> and </a:t>
            </a:r>
            <a:r>
              <a:rPr b="1" lang="en" sz="1850">
                <a:solidFill>
                  <a:schemeClr val="dk1"/>
                </a:solidFill>
                <a:latin typeface="Merriweather"/>
                <a:ea typeface="Merriweather"/>
                <a:cs typeface="Merriweather"/>
                <a:sym typeface="Merriweather"/>
              </a:rPr>
              <a:t>experience</a:t>
            </a:r>
            <a:r>
              <a:rPr b="1" lang="en" sz="1850">
                <a:solidFill>
                  <a:schemeClr val="dk1"/>
                </a:solidFill>
                <a:latin typeface="Merriweather"/>
                <a:ea typeface="Merriweather"/>
                <a:cs typeface="Merriweather"/>
                <a:sym typeface="Merriweather"/>
              </a:rPr>
              <a:t> different kinds of </a:t>
            </a:r>
            <a:r>
              <a:rPr b="1" lang="en" sz="1850">
                <a:solidFill>
                  <a:schemeClr val="dk1"/>
                </a:solidFill>
                <a:latin typeface="Merriweather"/>
                <a:ea typeface="Merriweather"/>
                <a:cs typeface="Merriweather"/>
                <a:sym typeface="Merriweather"/>
              </a:rPr>
              <a:t>environmental</a:t>
            </a:r>
            <a:r>
              <a:rPr b="1" lang="en" sz="1850">
                <a:solidFill>
                  <a:schemeClr val="dk1"/>
                </a:solidFill>
                <a:latin typeface="Merriweather"/>
                <a:ea typeface="Merriweather"/>
                <a:cs typeface="Merriweather"/>
                <a:sym typeface="Merriweather"/>
              </a:rPr>
              <a:t> stress. </a:t>
            </a:r>
            <a:endParaRPr sz="1200">
              <a:solidFill>
                <a:schemeClr val="dk2"/>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p:nvPr/>
        </p:nvSpPr>
        <p:spPr>
          <a:xfrm>
            <a:off x="7382817" y="2356175"/>
            <a:ext cx="1563900" cy="2654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0" name="Google Shape;440;p58"/>
          <p:cNvSpPr/>
          <p:nvPr/>
        </p:nvSpPr>
        <p:spPr>
          <a:xfrm>
            <a:off x="5631767" y="2401371"/>
            <a:ext cx="1563900" cy="2654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1" name="Google Shape;441;p58"/>
          <p:cNvSpPr/>
          <p:nvPr/>
        </p:nvSpPr>
        <p:spPr>
          <a:xfrm>
            <a:off x="3880718" y="2401371"/>
            <a:ext cx="1563900" cy="2654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2" name="Google Shape;442;p58"/>
          <p:cNvSpPr/>
          <p:nvPr/>
        </p:nvSpPr>
        <p:spPr>
          <a:xfrm>
            <a:off x="2077709" y="2401371"/>
            <a:ext cx="1563900" cy="2654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3" name="Google Shape;443;p58"/>
          <p:cNvSpPr/>
          <p:nvPr/>
        </p:nvSpPr>
        <p:spPr>
          <a:xfrm>
            <a:off x="312000" y="2401371"/>
            <a:ext cx="1464000" cy="2654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4" name="Google Shape;444;p58"/>
          <p:cNvSpPr txBox="1"/>
          <p:nvPr/>
        </p:nvSpPr>
        <p:spPr>
          <a:xfrm>
            <a:off x="83400" y="-11125"/>
            <a:ext cx="8977200" cy="208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50">
                <a:solidFill>
                  <a:schemeClr val="dk1"/>
                </a:solidFill>
                <a:latin typeface="Merriweather"/>
                <a:ea typeface="Merriweather"/>
                <a:cs typeface="Merriweather"/>
                <a:sym typeface="Merriweather"/>
              </a:rPr>
              <a:t>Hypothesis: </a:t>
            </a:r>
            <a:endParaRPr b="1" sz="1550">
              <a:solidFill>
                <a:schemeClr val="dk1"/>
              </a:solidFill>
              <a:latin typeface="Merriweather"/>
              <a:ea typeface="Merriweather"/>
              <a:cs typeface="Merriweather"/>
              <a:sym typeface="Merriweather"/>
            </a:endParaRPr>
          </a:p>
          <a:p>
            <a:pPr indent="-327025" lvl="0" marL="457200" rtl="0" algn="l">
              <a:lnSpc>
                <a:spcPct val="115000"/>
              </a:lnSpc>
              <a:spcBef>
                <a:spcPts val="0"/>
              </a:spcBef>
              <a:spcAft>
                <a:spcPts val="0"/>
              </a:spcAft>
              <a:buSzPts val="1550"/>
              <a:buFont typeface="Merriweather"/>
              <a:buChar char="●"/>
            </a:pPr>
            <a:r>
              <a:rPr b="1" lang="en" sz="1550">
                <a:solidFill>
                  <a:schemeClr val="dk1"/>
                </a:solidFill>
                <a:latin typeface="Merriweather"/>
                <a:ea typeface="Merriweather"/>
                <a:cs typeface="Merriweather"/>
                <a:sym typeface="Merriweather"/>
              </a:rPr>
              <a:t>There is an evolutionary driving force that can bias one HSP70s to be better suited than others for a particular </a:t>
            </a:r>
            <a:r>
              <a:rPr b="1" lang="en" sz="1550">
                <a:solidFill>
                  <a:schemeClr val="dk1"/>
                </a:solidFill>
                <a:latin typeface="Merriweather"/>
                <a:ea typeface="Merriweather"/>
                <a:cs typeface="Merriweather"/>
                <a:sym typeface="Merriweather"/>
              </a:rPr>
              <a:t>environmental</a:t>
            </a:r>
            <a:r>
              <a:rPr b="1" lang="en" sz="1550">
                <a:solidFill>
                  <a:schemeClr val="dk1"/>
                </a:solidFill>
                <a:latin typeface="Merriweather"/>
                <a:ea typeface="Merriweather"/>
                <a:cs typeface="Merriweather"/>
                <a:sym typeface="Merriweather"/>
              </a:rPr>
              <a:t> stressor. </a:t>
            </a:r>
            <a:endParaRPr b="1" sz="1550">
              <a:solidFill>
                <a:schemeClr val="dk1"/>
              </a:solidFill>
              <a:latin typeface="Merriweather"/>
              <a:ea typeface="Merriweather"/>
              <a:cs typeface="Merriweather"/>
              <a:sym typeface="Merriweather"/>
            </a:endParaRPr>
          </a:p>
          <a:p>
            <a:pPr indent="-327025" lvl="0" marL="457200" rtl="0" algn="l">
              <a:lnSpc>
                <a:spcPct val="115000"/>
              </a:lnSpc>
              <a:spcBef>
                <a:spcPts val="0"/>
              </a:spcBef>
              <a:spcAft>
                <a:spcPts val="0"/>
              </a:spcAft>
              <a:buSzPts val="1550"/>
              <a:buFont typeface="Merriweather"/>
              <a:buChar char="●"/>
            </a:pPr>
            <a:r>
              <a:rPr b="1" lang="en" sz="1550">
                <a:solidFill>
                  <a:schemeClr val="dk1"/>
                </a:solidFill>
                <a:latin typeface="Merriweather"/>
                <a:ea typeface="Merriweather"/>
                <a:cs typeface="Merriweather"/>
                <a:sym typeface="Merriweather"/>
              </a:rPr>
              <a:t>HSP40 has an </a:t>
            </a:r>
            <a:r>
              <a:rPr b="1" lang="en" sz="1550">
                <a:solidFill>
                  <a:schemeClr val="dk1"/>
                </a:solidFill>
                <a:latin typeface="Merriweather"/>
                <a:ea typeface="Merriweather"/>
                <a:cs typeface="Merriweather"/>
                <a:sym typeface="Merriweather"/>
              </a:rPr>
              <a:t>affinity</a:t>
            </a:r>
            <a:r>
              <a:rPr b="1" lang="en" sz="1550">
                <a:solidFill>
                  <a:schemeClr val="dk1"/>
                </a:solidFill>
                <a:latin typeface="Merriweather"/>
                <a:ea typeface="Merriweather"/>
                <a:cs typeface="Merriweather"/>
                <a:sym typeface="Merriweather"/>
              </a:rPr>
              <a:t> to the type of </a:t>
            </a:r>
            <a:r>
              <a:rPr b="1" lang="en" sz="1550">
                <a:solidFill>
                  <a:schemeClr val="dk1"/>
                </a:solidFill>
                <a:latin typeface="Merriweather"/>
                <a:ea typeface="Merriweather"/>
                <a:cs typeface="Merriweather"/>
                <a:sym typeface="Merriweather"/>
              </a:rPr>
              <a:t>misfolded</a:t>
            </a:r>
            <a:r>
              <a:rPr b="1" lang="en" sz="1550">
                <a:solidFill>
                  <a:schemeClr val="dk1"/>
                </a:solidFill>
                <a:latin typeface="Merriweather"/>
                <a:ea typeface="Merriweather"/>
                <a:cs typeface="Merriweather"/>
                <a:sym typeface="Merriweather"/>
              </a:rPr>
              <a:t> </a:t>
            </a:r>
            <a:r>
              <a:rPr b="1" lang="en" sz="1550">
                <a:solidFill>
                  <a:schemeClr val="dk1"/>
                </a:solidFill>
                <a:latin typeface="Merriweather"/>
                <a:ea typeface="Merriweather"/>
                <a:cs typeface="Merriweather"/>
                <a:sym typeface="Merriweather"/>
              </a:rPr>
              <a:t>proteins</a:t>
            </a:r>
            <a:r>
              <a:rPr b="1" lang="en" sz="1550">
                <a:solidFill>
                  <a:schemeClr val="dk1"/>
                </a:solidFill>
                <a:latin typeface="Merriweather"/>
                <a:ea typeface="Merriweather"/>
                <a:cs typeface="Merriweather"/>
                <a:sym typeface="Merriweather"/>
              </a:rPr>
              <a:t> it binds to. If a species </a:t>
            </a:r>
            <a:r>
              <a:rPr b="1" lang="en" sz="1550">
                <a:solidFill>
                  <a:schemeClr val="dk1"/>
                </a:solidFill>
                <a:latin typeface="Merriweather"/>
                <a:ea typeface="Merriweather"/>
                <a:cs typeface="Merriweather"/>
                <a:sym typeface="Merriweather"/>
              </a:rPr>
              <a:t>experiences</a:t>
            </a:r>
            <a:r>
              <a:rPr b="1" lang="en" sz="1550">
                <a:solidFill>
                  <a:schemeClr val="dk1"/>
                </a:solidFill>
                <a:latin typeface="Merriweather"/>
                <a:ea typeface="Merriweather"/>
                <a:cs typeface="Merriweather"/>
                <a:sym typeface="Merriweather"/>
              </a:rPr>
              <a:t> a </a:t>
            </a:r>
            <a:r>
              <a:rPr b="1" lang="en" sz="1550">
                <a:solidFill>
                  <a:srgbClr val="B45F06"/>
                </a:solidFill>
                <a:latin typeface="Merriweather"/>
                <a:ea typeface="Merriweather"/>
                <a:cs typeface="Merriweather"/>
                <a:sym typeface="Merriweather"/>
              </a:rPr>
              <a:t>specific </a:t>
            </a:r>
            <a:r>
              <a:rPr b="1" lang="en" sz="1550">
                <a:solidFill>
                  <a:srgbClr val="B45F06"/>
                </a:solidFill>
                <a:latin typeface="Merriweather"/>
                <a:ea typeface="Merriweather"/>
                <a:cs typeface="Merriweather"/>
                <a:sym typeface="Merriweather"/>
              </a:rPr>
              <a:t>environmental</a:t>
            </a:r>
            <a:r>
              <a:rPr b="1" lang="en" sz="1550">
                <a:solidFill>
                  <a:srgbClr val="B45F06"/>
                </a:solidFill>
                <a:latin typeface="Merriweather"/>
                <a:ea typeface="Merriweather"/>
                <a:cs typeface="Merriweather"/>
                <a:sym typeface="Merriweather"/>
              </a:rPr>
              <a:t> stressor often</a:t>
            </a:r>
            <a:r>
              <a:rPr b="1" lang="en" sz="1550">
                <a:solidFill>
                  <a:schemeClr val="dk1"/>
                </a:solidFill>
                <a:latin typeface="Merriweather"/>
                <a:ea typeface="Merriweather"/>
                <a:cs typeface="Merriweather"/>
                <a:sym typeface="Merriweather"/>
              </a:rPr>
              <a:t>, there could be a </a:t>
            </a:r>
            <a:r>
              <a:rPr b="1" lang="en" sz="1550">
                <a:solidFill>
                  <a:srgbClr val="B45F06"/>
                </a:solidFill>
                <a:latin typeface="Merriweather"/>
                <a:ea typeface="Merriweather"/>
                <a:cs typeface="Merriweather"/>
                <a:sym typeface="Merriweather"/>
              </a:rPr>
              <a:t>bias in the types of </a:t>
            </a:r>
            <a:r>
              <a:rPr b="1" lang="en" sz="1550">
                <a:solidFill>
                  <a:srgbClr val="B45F06"/>
                </a:solidFill>
                <a:latin typeface="Merriweather"/>
                <a:ea typeface="Merriweather"/>
                <a:cs typeface="Merriweather"/>
                <a:sym typeface="Merriweather"/>
              </a:rPr>
              <a:t>proteins</a:t>
            </a:r>
            <a:r>
              <a:rPr b="1" lang="en" sz="1550">
                <a:solidFill>
                  <a:srgbClr val="B45F06"/>
                </a:solidFill>
                <a:latin typeface="Merriweather"/>
                <a:ea typeface="Merriweather"/>
                <a:cs typeface="Merriweather"/>
                <a:sym typeface="Merriweather"/>
              </a:rPr>
              <a:t> that get misfolded more often</a:t>
            </a:r>
            <a:r>
              <a:rPr b="1" lang="en" sz="1550">
                <a:solidFill>
                  <a:schemeClr val="dk1"/>
                </a:solidFill>
                <a:latin typeface="Merriweather"/>
                <a:ea typeface="Merriweather"/>
                <a:cs typeface="Merriweather"/>
                <a:sym typeface="Merriweather"/>
              </a:rPr>
              <a:t>.  </a:t>
            </a:r>
            <a:endParaRPr b="1" sz="1550">
              <a:solidFill>
                <a:schemeClr val="dk1"/>
              </a:solidFill>
              <a:latin typeface="Merriweather"/>
              <a:ea typeface="Merriweather"/>
              <a:cs typeface="Merriweather"/>
              <a:sym typeface="Merriweather"/>
            </a:endParaRPr>
          </a:p>
          <a:p>
            <a:pPr indent="-327025" lvl="0" marL="457200" rtl="0" algn="l">
              <a:lnSpc>
                <a:spcPct val="115000"/>
              </a:lnSpc>
              <a:spcBef>
                <a:spcPts val="0"/>
              </a:spcBef>
              <a:spcAft>
                <a:spcPts val="0"/>
              </a:spcAft>
              <a:buSzPts val="1550"/>
              <a:buFont typeface="Merriweather"/>
              <a:buChar char="●"/>
            </a:pPr>
            <a:r>
              <a:rPr b="1" lang="en" sz="1550">
                <a:solidFill>
                  <a:schemeClr val="dk1"/>
                </a:solidFill>
                <a:latin typeface="Merriweather"/>
                <a:ea typeface="Merriweather"/>
                <a:cs typeface="Merriweather"/>
                <a:sym typeface="Merriweather"/>
              </a:rPr>
              <a:t>This </a:t>
            </a:r>
            <a:r>
              <a:rPr b="1" lang="en" sz="1550">
                <a:solidFill>
                  <a:schemeClr val="dk1"/>
                </a:solidFill>
                <a:latin typeface="Merriweather"/>
                <a:ea typeface="Merriweather"/>
                <a:cs typeface="Merriweather"/>
                <a:sym typeface="Merriweather"/>
              </a:rPr>
              <a:t>repertoire</a:t>
            </a:r>
            <a:r>
              <a:rPr b="1" lang="en" sz="1550">
                <a:solidFill>
                  <a:schemeClr val="dk1"/>
                </a:solidFill>
                <a:latin typeface="Merriweather"/>
                <a:ea typeface="Merriweather"/>
                <a:cs typeface="Merriweather"/>
                <a:sym typeface="Merriweather"/>
              </a:rPr>
              <a:t> of misfolded </a:t>
            </a:r>
            <a:r>
              <a:rPr b="1" lang="en" sz="1550">
                <a:solidFill>
                  <a:schemeClr val="dk1"/>
                </a:solidFill>
                <a:latin typeface="Merriweather"/>
                <a:ea typeface="Merriweather"/>
                <a:cs typeface="Merriweather"/>
                <a:sym typeface="Merriweather"/>
              </a:rPr>
              <a:t>proteins</a:t>
            </a:r>
            <a:r>
              <a:rPr b="1" lang="en" sz="1550">
                <a:solidFill>
                  <a:schemeClr val="dk1"/>
                </a:solidFill>
                <a:latin typeface="Merriweather"/>
                <a:ea typeface="Merriweather"/>
                <a:cs typeface="Merriweather"/>
                <a:sym typeface="Merriweather"/>
              </a:rPr>
              <a:t> could influence the </a:t>
            </a:r>
            <a:r>
              <a:rPr b="1" lang="en" sz="1550">
                <a:solidFill>
                  <a:srgbClr val="B45F06"/>
                </a:solidFill>
                <a:latin typeface="Merriweather"/>
                <a:ea typeface="Merriweather"/>
                <a:cs typeface="Merriweather"/>
                <a:sym typeface="Merriweather"/>
              </a:rPr>
              <a:t>diversity of  HSP40s </a:t>
            </a:r>
            <a:r>
              <a:rPr b="1" lang="en" sz="1550">
                <a:solidFill>
                  <a:schemeClr val="dk1"/>
                </a:solidFill>
                <a:latin typeface="Merriweather"/>
                <a:ea typeface="Merriweather"/>
                <a:cs typeface="Merriweather"/>
                <a:sym typeface="Merriweather"/>
              </a:rPr>
              <a:t>and by consequence the h</a:t>
            </a:r>
            <a:r>
              <a:rPr b="1" lang="en" sz="1550">
                <a:solidFill>
                  <a:schemeClr val="dk1"/>
                </a:solidFill>
                <a:latin typeface="Merriweather"/>
                <a:ea typeface="Merriweather"/>
                <a:cs typeface="Merriweather"/>
                <a:sym typeface="Merriweather"/>
              </a:rPr>
              <a:t>istidine-proline-aspartic acid motif </a:t>
            </a:r>
            <a:r>
              <a:rPr b="1" lang="en" sz="1550">
                <a:solidFill>
                  <a:srgbClr val="B45F06"/>
                </a:solidFill>
                <a:latin typeface="Merriweather"/>
                <a:ea typeface="Merriweather"/>
                <a:cs typeface="Merriweather"/>
                <a:sym typeface="Merriweather"/>
              </a:rPr>
              <a:t>(HPD) in HSP70.</a:t>
            </a:r>
            <a:r>
              <a:rPr b="1" lang="en" sz="1550">
                <a:solidFill>
                  <a:schemeClr val="dk1"/>
                </a:solidFill>
                <a:latin typeface="Merriweather"/>
                <a:ea typeface="Merriweather"/>
                <a:cs typeface="Merriweather"/>
                <a:sym typeface="Merriweather"/>
              </a:rPr>
              <a:t> </a:t>
            </a:r>
            <a:endParaRPr sz="900">
              <a:solidFill>
                <a:schemeClr val="dk2"/>
              </a:solidFill>
              <a:latin typeface="DM Sans"/>
              <a:ea typeface="DM Sans"/>
              <a:cs typeface="DM Sans"/>
              <a:sym typeface="DM Sans"/>
            </a:endParaRPr>
          </a:p>
        </p:txBody>
      </p:sp>
      <p:pic>
        <p:nvPicPr>
          <p:cNvPr descr="Thermometer vector illustration | Public domain vectors" id="445" name="Google Shape;445;p58"/>
          <p:cNvPicPr preferRelativeResize="0"/>
          <p:nvPr/>
        </p:nvPicPr>
        <p:blipFill rotWithShape="1">
          <a:blip r:embed="rId3">
            <a:alphaModFix/>
          </a:blip>
          <a:srcRect b="0" l="0" r="49364" t="0"/>
          <a:stretch/>
        </p:blipFill>
        <p:spPr>
          <a:xfrm>
            <a:off x="748343" y="2599261"/>
            <a:ext cx="494021" cy="1502630"/>
          </a:xfrm>
          <a:prstGeom prst="rect">
            <a:avLst/>
          </a:prstGeom>
          <a:noFill/>
          <a:ln>
            <a:noFill/>
          </a:ln>
        </p:spPr>
      </p:pic>
      <p:sp>
        <p:nvSpPr>
          <p:cNvPr id="446" name="Google Shape;446;p58"/>
          <p:cNvSpPr txBox="1"/>
          <p:nvPr/>
        </p:nvSpPr>
        <p:spPr>
          <a:xfrm>
            <a:off x="442207" y="4239672"/>
            <a:ext cx="1202400" cy="65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200"/>
              </a:spcAft>
              <a:buNone/>
            </a:pPr>
            <a:r>
              <a:rPr b="1" lang="en" sz="1450">
                <a:latin typeface="Merriweather"/>
                <a:ea typeface="Merriweather"/>
                <a:cs typeface="Merriweather"/>
                <a:sym typeface="Merriweather"/>
              </a:rPr>
              <a:t>High Temp Stress</a:t>
            </a:r>
            <a:endParaRPr b="1" sz="1250">
              <a:latin typeface="Merriweather"/>
              <a:ea typeface="Merriweather"/>
              <a:cs typeface="Merriweather"/>
              <a:sym typeface="Merriweather"/>
            </a:endParaRPr>
          </a:p>
        </p:txBody>
      </p:sp>
      <p:pic>
        <p:nvPicPr>
          <p:cNvPr id="447" name="Google Shape;447;p58"/>
          <p:cNvPicPr preferRelativeResize="0"/>
          <p:nvPr/>
        </p:nvPicPr>
        <p:blipFill rotWithShape="1">
          <a:blip r:embed="rId4">
            <a:alphaModFix/>
          </a:blip>
          <a:srcRect b="27257" l="0" r="78274" t="36643"/>
          <a:stretch/>
        </p:blipFill>
        <p:spPr>
          <a:xfrm>
            <a:off x="2311393" y="2549527"/>
            <a:ext cx="1140939" cy="1227604"/>
          </a:xfrm>
          <a:prstGeom prst="rect">
            <a:avLst/>
          </a:prstGeom>
          <a:noFill/>
          <a:ln>
            <a:noFill/>
          </a:ln>
        </p:spPr>
      </p:pic>
      <p:pic>
        <p:nvPicPr>
          <p:cNvPr id="448" name="Google Shape;448;p58"/>
          <p:cNvPicPr preferRelativeResize="0"/>
          <p:nvPr/>
        </p:nvPicPr>
        <p:blipFill rotWithShape="1">
          <a:blip r:embed="rId5">
            <a:alphaModFix/>
          </a:blip>
          <a:srcRect b="70136" l="0" r="80029" t="0"/>
          <a:stretch/>
        </p:blipFill>
        <p:spPr>
          <a:xfrm>
            <a:off x="4107771" y="2581231"/>
            <a:ext cx="1202262" cy="1164196"/>
          </a:xfrm>
          <a:prstGeom prst="rect">
            <a:avLst/>
          </a:prstGeom>
          <a:noFill/>
          <a:ln>
            <a:noFill/>
          </a:ln>
        </p:spPr>
      </p:pic>
      <p:pic>
        <p:nvPicPr>
          <p:cNvPr id="449" name="Google Shape;449;p58"/>
          <p:cNvPicPr preferRelativeResize="0"/>
          <p:nvPr/>
        </p:nvPicPr>
        <p:blipFill rotWithShape="1">
          <a:blip r:embed="rId6">
            <a:alphaModFix/>
          </a:blip>
          <a:srcRect b="54712" l="20359" r="59670" t="15424"/>
          <a:stretch/>
        </p:blipFill>
        <p:spPr>
          <a:xfrm>
            <a:off x="5740193" y="2581231"/>
            <a:ext cx="1202262" cy="1164196"/>
          </a:xfrm>
          <a:prstGeom prst="rect">
            <a:avLst/>
          </a:prstGeom>
          <a:noFill/>
          <a:ln>
            <a:noFill/>
          </a:ln>
        </p:spPr>
      </p:pic>
      <p:pic>
        <p:nvPicPr>
          <p:cNvPr id="450" name="Google Shape;450;p58"/>
          <p:cNvPicPr preferRelativeResize="0"/>
          <p:nvPr/>
        </p:nvPicPr>
        <p:blipFill rotWithShape="1">
          <a:blip r:embed="rId7">
            <a:alphaModFix/>
          </a:blip>
          <a:srcRect b="50010" l="44115" r="29177" t="9148"/>
          <a:stretch/>
        </p:blipFill>
        <p:spPr>
          <a:xfrm>
            <a:off x="7517458" y="2458498"/>
            <a:ext cx="1329239" cy="1316265"/>
          </a:xfrm>
          <a:prstGeom prst="rect">
            <a:avLst/>
          </a:prstGeom>
          <a:noFill/>
          <a:ln>
            <a:noFill/>
          </a:ln>
        </p:spPr>
      </p:pic>
      <p:sp>
        <p:nvSpPr>
          <p:cNvPr id="451" name="Google Shape;451;p58"/>
          <p:cNvSpPr txBox="1"/>
          <p:nvPr/>
        </p:nvSpPr>
        <p:spPr>
          <a:xfrm>
            <a:off x="2178523" y="3912791"/>
            <a:ext cx="1406700" cy="104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b="1" lang="en" sz="1450">
                <a:latin typeface="Merriweather"/>
                <a:ea typeface="Merriweather"/>
                <a:cs typeface="Merriweather"/>
                <a:sym typeface="Merriweather"/>
              </a:rPr>
              <a:t>A </a:t>
            </a:r>
            <a:r>
              <a:rPr b="1" lang="en" sz="1450">
                <a:latin typeface="Merriweather"/>
                <a:ea typeface="Merriweather"/>
                <a:cs typeface="Merriweather"/>
                <a:sym typeface="Merriweather"/>
              </a:rPr>
              <a:t>protein</a:t>
            </a:r>
            <a:r>
              <a:rPr b="1" lang="en" sz="1450">
                <a:latin typeface="Merriweather"/>
                <a:ea typeface="Merriweather"/>
                <a:cs typeface="Merriweather"/>
                <a:sym typeface="Merriweather"/>
              </a:rPr>
              <a:t> that is sensitive to h</a:t>
            </a:r>
            <a:r>
              <a:rPr b="1" lang="en" sz="1450">
                <a:latin typeface="Merriweather"/>
                <a:ea typeface="Merriweather"/>
                <a:cs typeface="Merriweather"/>
                <a:sym typeface="Merriweather"/>
              </a:rPr>
              <a:t>igh temps</a:t>
            </a:r>
            <a:endParaRPr b="1" sz="1450">
              <a:latin typeface="Merriweather"/>
              <a:ea typeface="Merriweather"/>
              <a:cs typeface="Merriweather"/>
              <a:sym typeface="Merriweather"/>
            </a:endParaRPr>
          </a:p>
        </p:txBody>
      </p:sp>
      <p:sp>
        <p:nvSpPr>
          <p:cNvPr id="452" name="Google Shape;452;p58"/>
          <p:cNvSpPr txBox="1"/>
          <p:nvPr/>
        </p:nvSpPr>
        <p:spPr>
          <a:xfrm>
            <a:off x="3905678" y="3912791"/>
            <a:ext cx="1563900" cy="104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b="1" lang="en" sz="1450">
                <a:latin typeface="Merriweather"/>
                <a:ea typeface="Merriweather"/>
                <a:cs typeface="Merriweather"/>
                <a:sym typeface="Merriweather"/>
              </a:rPr>
              <a:t>Selection favors </a:t>
            </a:r>
            <a:r>
              <a:rPr b="1" lang="en" sz="1450">
                <a:latin typeface="Merriweather"/>
                <a:ea typeface="Merriweather"/>
                <a:cs typeface="Merriweather"/>
                <a:sym typeface="Merriweather"/>
              </a:rPr>
              <a:t>HSP40 that </a:t>
            </a:r>
            <a:r>
              <a:rPr b="1" lang="en" sz="1450">
                <a:latin typeface="Merriweather"/>
                <a:ea typeface="Merriweather"/>
                <a:cs typeface="Merriweather"/>
                <a:sym typeface="Merriweather"/>
              </a:rPr>
              <a:t>attaches</a:t>
            </a:r>
            <a:r>
              <a:rPr b="1" lang="en" sz="1450">
                <a:latin typeface="Merriweather"/>
                <a:ea typeface="Merriweather"/>
                <a:cs typeface="Merriweather"/>
                <a:sym typeface="Merriweather"/>
              </a:rPr>
              <a:t> to this specific protein</a:t>
            </a:r>
            <a:endParaRPr b="1" sz="1450">
              <a:latin typeface="Merriweather"/>
              <a:ea typeface="Merriweather"/>
              <a:cs typeface="Merriweather"/>
              <a:sym typeface="Merriweather"/>
            </a:endParaRPr>
          </a:p>
        </p:txBody>
      </p:sp>
      <p:sp>
        <p:nvSpPr>
          <p:cNvPr id="453" name="Google Shape;453;p58"/>
          <p:cNvSpPr txBox="1"/>
          <p:nvPr/>
        </p:nvSpPr>
        <p:spPr>
          <a:xfrm>
            <a:off x="7382817" y="3912792"/>
            <a:ext cx="1563900" cy="104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200"/>
              </a:spcAft>
              <a:buNone/>
            </a:pPr>
            <a:r>
              <a:rPr b="1" lang="en" sz="1250">
                <a:latin typeface="Merriweather"/>
                <a:ea typeface="Merriweather"/>
                <a:cs typeface="Merriweather"/>
                <a:sym typeface="Merriweather"/>
              </a:rPr>
              <a:t>Selection for </a:t>
            </a:r>
            <a:r>
              <a:rPr b="1" lang="en" sz="1250">
                <a:latin typeface="Merriweather"/>
                <a:ea typeface="Merriweather"/>
                <a:cs typeface="Merriweather"/>
                <a:sym typeface="Merriweather"/>
              </a:rPr>
              <a:t> HSP70 that has a particular HPD binding site to the protein specific HSP40</a:t>
            </a:r>
            <a:endParaRPr b="1" sz="1250">
              <a:latin typeface="Merriweather"/>
              <a:ea typeface="Merriweather"/>
              <a:cs typeface="Merriweather"/>
              <a:sym typeface="Merriweather"/>
            </a:endParaRPr>
          </a:p>
        </p:txBody>
      </p:sp>
      <p:sp>
        <p:nvSpPr>
          <p:cNvPr id="454" name="Google Shape;454;p58"/>
          <p:cNvSpPr/>
          <p:nvPr/>
        </p:nvSpPr>
        <p:spPr>
          <a:xfrm>
            <a:off x="1872483" y="3781204"/>
            <a:ext cx="130800" cy="204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5" name="Google Shape;455;p58"/>
          <p:cNvSpPr/>
          <p:nvPr/>
        </p:nvSpPr>
        <p:spPr>
          <a:xfrm>
            <a:off x="3695718" y="3781204"/>
            <a:ext cx="130800" cy="204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6" name="Google Shape;456;p58"/>
          <p:cNvSpPr/>
          <p:nvPr/>
        </p:nvSpPr>
        <p:spPr>
          <a:xfrm>
            <a:off x="5476973" y="3781204"/>
            <a:ext cx="130800" cy="204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7" name="Google Shape;457;p58"/>
          <p:cNvSpPr/>
          <p:nvPr/>
        </p:nvSpPr>
        <p:spPr>
          <a:xfrm>
            <a:off x="7223790" y="3850977"/>
            <a:ext cx="130800" cy="204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8" name="Google Shape;458;p58"/>
          <p:cNvSpPr txBox="1"/>
          <p:nvPr/>
        </p:nvSpPr>
        <p:spPr>
          <a:xfrm>
            <a:off x="5741279" y="3949265"/>
            <a:ext cx="13293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None/>
            </a:pPr>
            <a:r>
              <a:rPr b="1" lang="en" sz="1450">
                <a:solidFill>
                  <a:schemeClr val="hlink"/>
                </a:solidFill>
                <a:latin typeface="Merriweather"/>
                <a:ea typeface="Merriweather"/>
                <a:cs typeface="Merriweather"/>
                <a:sym typeface="Merriweather"/>
              </a:rPr>
              <a:t>HSP40 &amp; </a:t>
            </a:r>
            <a:r>
              <a:rPr b="1" lang="en" sz="1450">
                <a:solidFill>
                  <a:schemeClr val="hlink"/>
                </a:solidFill>
                <a:latin typeface="Merriweather"/>
                <a:ea typeface="Merriweather"/>
                <a:cs typeface="Merriweather"/>
                <a:sym typeface="Merriweather"/>
              </a:rPr>
              <a:t>Protein</a:t>
            </a:r>
            <a:r>
              <a:rPr b="1" lang="en" sz="1450">
                <a:solidFill>
                  <a:schemeClr val="hlink"/>
                </a:solidFill>
                <a:latin typeface="Merriweather"/>
                <a:ea typeface="Merriweather"/>
                <a:cs typeface="Merriweather"/>
                <a:sym typeface="Merriweather"/>
              </a:rPr>
              <a:t> specific recruitment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9"/>
          <p:cNvSpPr/>
          <p:nvPr/>
        </p:nvSpPr>
        <p:spPr>
          <a:xfrm>
            <a:off x="7557975" y="1588475"/>
            <a:ext cx="1258800" cy="155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4" name="Google Shape;464;p59"/>
          <p:cNvSpPr/>
          <p:nvPr/>
        </p:nvSpPr>
        <p:spPr>
          <a:xfrm>
            <a:off x="6148625" y="1635627"/>
            <a:ext cx="1258800" cy="155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5" name="Google Shape;465;p59"/>
          <p:cNvSpPr/>
          <p:nvPr/>
        </p:nvSpPr>
        <p:spPr>
          <a:xfrm>
            <a:off x="4739275" y="1635625"/>
            <a:ext cx="1258800" cy="1559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6" name="Google Shape;466;p59"/>
          <p:cNvSpPr/>
          <p:nvPr/>
        </p:nvSpPr>
        <p:spPr>
          <a:xfrm>
            <a:off x="3288075" y="1711825"/>
            <a:ext cx="1258800" cy="1512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7" name="Google Shape;467;p59"/>
          <p:cNvSpPr/>
          <p:nvPr/>
        </p:nvSpPr>
        <p:spPr>
          <a:xfrm>
            <a:off x="1913150" y="1695225"/>
            <a:ext cx="1149900" cy="145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descr="Thermometer vector illustration | Public domain vectors" id="468" name="Google Shape;468;p59"/>
          <p:cNvPicPr preferRelativeResize="0"/>
          <p:nvPr/>
        </p:nvPicPr>
        <p:blipFill rotWithShape="1">
          <a:blip r:embed="rId3">
            <a:alphaModFix/>
          </a:blip>
          <a:srcRect b="0" l="0" r="49364" t="0"/>
          <a:stretch/>
        </p:blipFill>
        <p:spPr>
          <a:xfrm>
            <a:off x="2302087" y="1891252"/>
            <a:ext cx="308069" cy="1214650"/>
          </a:xfrm>
          <a:prstGeom prst="rect">
            <a:avLst/>
          </a:prstGeom>
          <a:noFill/>
          <a:ln>
            <a:noFill/>
          </a:ln>
        </p:spPr>
      </p:pic>
      <p:pic>
        <p:nvPicPr>
          <p:cNvPr id="469" name="Google Shape;469;p59"/>
          <p:cNvPicPr preferRelativeResize="0"/>
          <p:nvPr/>
        </p:nvPicPr>
        <p:blipFill rotWithShape="1">
          <a:blip r:embed="rId4">
            <a:alphaModFix/>
          </a:blip>
          <a:srcRect b="27257" l="0" r="78274" t="36643"/>
          <a:stretch/>
        </p:blipFill>
        <p:spPr>
          <a:xfrm>
            <a:off x="3476167" y="1790205"/>
            <a:ext cx="918302" cy="1280797"/>
          </a:xfrm>
          <a:prstGeom prst="rect">
            <a:avLst/>
          </a:prstGeom>
          <a:noFill/>
          <a:ln>
            <a:noFill/>
          </a:ln>
        </p:spPr>
      </p:pic>
      <p:pic>
        <p:nvPicPr>
          <p:cNvPr id="470" name="Google Shape;470;p59"/>
          <p:cNvPicPr preferRelativeResize="0"/>
          <p:nvPr/>
        </p:nvPicPr>
        <p:blipFill rotWithShape="1">
          <a:blip r:embed="rId5">
            <a:alphaModFix/>
          </a:blip>
          <a:srcRect b="70136" l="0" r="80029" t="0"/>
          <a:stretch/>
        </p:blipFill>
        <p:spPr>
          <a:xfrm>
            <a:off x="4922010" y="1823283"/>
            <a:ext cx="967660" cy="1214641"/>
          </a:xfrm>
          <a:prstGeom prst="rect">
            <a:avLst/>
          </a:prstGeom>
          <a:noFill/>
          <a:ln>
            <a:noFill/>
          </a:ln>
        </p:spPr>
      </p:pic>
      <p:pic>
        <p:nvPicPr>
          <p:cNvPr id="471" name="Google Shape;471;p59"/>
          <p:cNvPicPr preferRelativeResize="0"/>
          <p:nvPr/>
        </p:nvPicPr>
        <p:blipFill rotWithShape="1">
          <a:blip r:embed="rId6">
            <a:alphaModFix/>
          </a:blip>
          <a:srcRect b="54712" l="20359" r="59670" t="15424"/>
          <a:stretch/>
        </p:blipFill>
        <p:spPr>
          <a:xfrm>
            <a:off x="6235890" y="1823283"/>
            <a:ext cx="967660" cy="1214641"/>
          </a:xfrm>
          <a:prstGeom prst="rect">
            <a:avLst/>
          </a:prstGeom>
          <a:noFill/>
          <a:ln>
            <a:noFill/>
          </a:ln>
        </p:spPr>
      </p:pic>
      <p:pic>
        <p:nvPicPr>
          <p:cNvPr id="472" name="Google Shape;472;p59"/>
          <p:cNvPicPr preferRelativeResize="0"/>
          <p:nvPr/>
        </p:nvPicPr>
        <p:blipFill rotWithShape="1">
          <a:blip r:embed="rId7">
            <a:alphaModFix/>
          </a:blip>
          <a:srcRect b="50010" l="44115" r="29177" t="9148"/>
          <a:stretch/>
        </p:blipFill>
        <p:spPr>
          <a:xfrm>
            <a:off x="7666350" y="1695231"/>
            <a:ext cx="1069859" cy="1373300"/>
          </a:xfrm>
          <a:prstGeom prst="rect">
            <a:avLst/>
          </a:prstGeom>
          <a:noFill/>
          <a:ln>
            <a:noFill/>
          </a:ln>
        </p:spPr>
      </p:pic>
      <p:sp>
        <p:nvSpPr>
          <p:cNvPr id="473" name="Google Shape;473;p59"/>
          <p:cNvSpPr/>
          <p:nvPr/>
        </p:nvSpPr>
        <p:spPr>
          <a:xfrm>
            <a:off x="3122904" y="2389451"/>
            <a:ext cx="105300" cy="213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4" name="Google Shape;474;p59"/>
          <p:cNvSpPr/>
          <p:nvPr/>
        </p:nvSpPr>
        <p:spPr>
          <a:xfrm>
            <a:off x="4590363" y="2389451"/>
            <a:ext cx="105300" cy="213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5" name="Google Shape;475;p59"/>
          <p:cNvSpPr/>
          <p:nvPr/>
        </p:nvSpPr>
        <p:spPr>
          <a:xfrm>
            <a:off x="6024034" y="2389451"/>
            <a:ext cx="105300" cy="213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6" name="Google Shape;476;p59"/>
          <p:cNvSpPr/>
          <p:nvPr/>
        </p:nvSpPr>
        <p:spPr>
          <a:xfrm>
            <a:off x="7429986" y="2386048"/>
            <a:ext cx="105300" cy="213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descr="Plants - Saguaro National Park (U.S. National Park Service)" id="477" name="Google Shape;477;p59"/>
          <p:cNvPicPr preferRelativeResize="0"/>
          <p:nvPr/>
        </p:nvPicPr>
        <p:blipFill rotWithShape="1">
          <a:blip r:embed="rId8">
            <a:alphaModFix/>
          </a:blip>
          <a:srcRect b="0" l="0" r="0" t="13822"/>
          <a:stretch/>
        </p:blipFill>
        <p:spPr>
          <a:xfrm>
            <a:off x="232375" y="1714003"/>
            <a:ext cx="1455760" cy="1512601"/>
          </a:xfrm>
          <a:prstGeom prst="rect">
            <a:avLst/>
          </a:prstGeom>
          <a:noFill/>
          <a:ln>
            <a:noFill/>
          </a:ln>
        </p:spPr>
      </p:pic>
      <p:sp>
        <p:nvSpPr>
          <p:cNvPr id="478" name="Google Shape;478;p59"/>
          <p:cNvSpPr/>
          <p:nvPr/>
        </p:nvSpPr>
        <p:spPr>
          <a:xfrm>
            <a:off x="7783006" y="3511525"/>
            <a:ext cx="1212900" cy="146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9" name="Google Shape;479;p59"/>
          <p:cNvSpPr/>
          <p:nvPr/>
        </p:nvSpPr>
        <p:spPr>
          <a:xfrm>
            <a:off x="6425136" y="3555911"/>
            <a:ext cx="1212900" cy="146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0" name="Google Shape;480;p59"/>
          <p:cNvSpPr/>
          <p:nvPr/>
        </p:nvSpPr>
        <p:spPr>
          <a:xfrm>
            <a:off x="5067266" y="3555909"/>
            <a:ext cx="1212900" cy="1468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1" name="Google Shape;481;p59"/>
          <p:cNvSpPr/>
          <p:nvPr/>
        </p:nvSpPr>
        <p:spPr>
          <a:xfrm>
            <a:off x="3669075" y="3555910"/>
            <a:ext cx="1212900" cy="1423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2" name="Google Shape;482;p59"/>
          <p:cNvSpPr/>
          <p:nvPr/>
        </p:nvSpPr>
        <p:spPr>
          <a:xfrm>
            <a:off x="2294150" y="3524025"/>
            <a:ext cx="1149900" cy="145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483" name="Google Shape;483;p59"/>
          <p:cNvPicPr preferRelativeResize="0"/>
          <p:nvPr/>
        </p:nvPicPr>
        <p:blipFill rotWithShape="1">
          <a:blip r:embed="rId9">
            <a:alphaModFix/>
          </a:blip>
          <a:srcRect b="27257" l="0" r="78274" t="36643"/>
          <a:stretch/>
        </p:blipFill>
        <p:spPr>
          <a:xfrm>
            <a:off x="3850297" y="3701422"/>
            <a:ext cx="884760" cy="1205670"/>
          </a:xfrm>
          <a:prstGeom prst="rect">
            <a:avLst/>
          </a:prstGeom>
          <a:noFill/>
          <a:ln>
            <a:noFill/>
          </a:ln>
        </p:spPr>
      </p:pic>
      <p:pic>
        <p:nvPicPr>
          <p:cNvPr id="484" name="Google Shape;484;p59"/>
          <p:cNvPicPr preferRelativeResize="0"/>
          <p:nvPr/>
        </p:nvPicPr>
        <p:blipFill rotWithShape="1">
          <a:blip r:embed="rId10">
            <a:alphaModFix/>
          </a:blip>
          <a:srcRect b="70136" l="0" r="80029" t="0"/>
          <a:stretch/>
        </p:blipFill>
        <p:spPr>
          <a:xfrm>
            <a:off x="5243326" y="3732560"/>
            <a:ext cx="932314" cy="1143395"/>
          </a:xfrm>
          <a:prstGeom prst="rect">
            <a:avLst/>
          </a:prstGeom>
          <a:noFill/>
          <a:ln>
            <a:noFill/>
          </a:ln>
        </p:spPr>
      </p:pic>
      <p:pic>
        <p:nvPicPr>
          <p:cNvPr id="485" name="Google Shape;485;p59"/>
          <p:cNvPicPr preferRelativeResize="0"/>
          <p:nvPr/>
        </p:nvPicPr>
        <p:blipFill rotWithShape="1">
          <a:blip r:embed="rId11">
            <a:alphaModFix/>
          </a:blip>
          <a:srcRect b="54712" l="20359" r="59670" t="15424"/>
          <a:stretch/>
        </p:blipFill>
        <p:spPr>
          <a:xfrm>
            <a:off x="6509214" y="3732560"/>
            <a:ext cx="932314" cy="1143395"/>
          </a:xfrm>
          <a:prstGeom prst="rect">
            <a:avLst/>
          </a:prstGeom>
          <a:noFill/>
          <a:ln>
            <a:noFill/>
          </a:ln>
        </p:spPr>
      </p:pic>
      <p:pic>
        <p:nvPicPr>
          <p:cNvPr id="486" name="Google Shape;486;p59"/>
          <p:cNvPicPr preferRelativeResize="0"/>
          <p:nvPr/>
        </p:nvPicPr>
        <p:blipFill rotWithShape="1">
          <a:blip r:embed="rId12">
            <a:alphaModFix/>
          </a:blip>
          <a:srcRect b="50010" l="44115" r="29177" t="9148"/>
          <a:stretch/>
        </p:blipFill>
        <p:spPr>
          <a:xfrm>
            <a:off x="7887422" y="3612020"/>
            <a:ext cx="1030779" cy="1292747"/>
          </a:xfrm>
          <a:prstGeom prst="rect">
            <a:avLst/>
          </a:prstGeom>
          <a:noFill/>
          <a:ln>
            <a:noFill/>
          </a:ln>
        </p:spPr>
      </p:pic>
      <p:sp>
        <p:nvSpPr>
          <p:cNvPr id="487" name="Google Shape;487;p59"/>
          <p:cNvSpPr/>
          <p:nvPr/>
        </p:nvSpPr>
        <p:spPr>
          <a:xfrm>
            <a:off x="3503904" y="4218251"/>
            <a:ext cx="105300" cy="213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8" name="Google Shape;488;p59"/>
          <p:cNvSpPr/>
          <p:nvPr/>
        </p:nvSpPr>
        <p:spPr>
          <a:xfrm>
            <a:off x="4923794" y="4265519"/>
            <a:ext cx="101400" cy="20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9" name="Google Shape;489;p59"/>
          <p:cNvSpPr/>
          <p:nvPr/>
        </p:nvSpPr>
        <p:spPr>
          <a:xfrm>
            <a:off x="6305096" y="4265519"/>
            <a:ext cx="101400" cy="20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0" name="Google Shape;490;p59"/>
          <p:cNvSpPr/>
          <p:nvPr/>
        </p:nvSpPr>
        <p:spPr>
          <a:xfrm>
            <a:off x="7659692" y="4262316"/>
            <a:ext cx="101400" cy="20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descr="File:Polarfuchs 1 2004-11-17.jpg - Wikipedia" id="491" name="Google Shape;491;p59"/>
          <p:cNvPicPr preferRelativeResize="0"/>
          <p:nvPr/>
        </p:nvPicPr>
        <p:blipFill rotWithShape="1">
          <a:blip r:embed="rId13">
            <a:alphaModFix/>
          </a:blip>
          <a:srcRect b="29974" l="15089" r="4220" t="7979"/>
          <a:stretch/>
        </p:blipFill>
        <p:spPr>
          <a:xfrm flipH="1">
            <a:off x="45618" y="3720050"/>
            <a:ext cx="2023506" cy="1214652"/>
          </a:xfrm>
          <a:prstGeom prst="rect">
            <a:avLst/>
          </a:prstGeom>
          <a:noFill/>
          <a:ln>
            <a:noFill/>
          </a:ln>
        </p:spPr>
      </p:pic>
      <p:pic>
        <p:nvPicPr>
          <p:cNvPr descr="Vector graphics of thermometer tube blue | Free SVG" id="492" name="Google Shape;492;p59"/>
          <p:cNvPicPr preferRelativeResize="0"/>
          <p:nvPr/>
        </p:nvPicPr>
        <p:blipFill rotWithShape="1">
          <a:blip r:embed="rId14">
            <a:alphaModFix/>
          </a:blip>
          <a:srcRect b="7929" l="0" r="71485" t="3566"/>
          <a:stretch/>
        </p:blipFill>
        <p:spPr>
          <a:xfrm>
            <a:off x="2673104" y="3746315"/>
            <a:ext cx="308074" cy="1026161"/>
          </a:xfrm>
          <a:prstGeom prst="rect">
            <a:avLst/>
          </a:prstGeom>
          <a:noFill/>
          <a:ln>
            <a:noFill/>
          </a:ln>
        </p:spPr>
      </p:pic>
      <p:sp>
        <p:nvSpPr>
          <p:cNvPr id="493" name="Google Shape;493;p59"/>
          <p:cNvSpPr txBox="1"/>
          <p:nvPr/>
        </p:nvSpPr>
        <p:spPr>
          <a:xfrm>
            <a:off x="-76200" y="0"/>
            <a:ext cx="9144000" cy="14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50">
                <a:solidFill>
                  <a:schemeClr val="dk1"/>
                </a:solidFill>
                <a:latin typeface="Merriweather"/>
                <a:ea typeface="Merriweather"/>
                <a:cs typeface="Merriweather"/>
                <a:sym typeface="Merriweather"/>
              </a:rPr>
              <a:t>HSP70 sequence will differ slightly in organisms that are cold-tolerant versus heat-tolerant and a HMM would be able to pick out heat/cold tolerant.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60"/>
          <p:cNvSpPr txBox="1"/>
          <p:nvPr/>
        </p:nvSpPr>
        <p:spPr>
          <a:xfrm>
            <a:off x="516425" y="363800"/>
            <a:ext cx="76479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What is a HSP and their Purpose? </a:t>
            </a:r>
            <a:endParaRPr b="1" sz="2750">
              <a:solidFill>
                <a:schemeClr val="dk1"/>
              </a:solidFill>
              <a:latin typeface="Merriweather"/>
              <a:ea typeface="Merriweather"/>
              <a:cs typeface="Merriweather"/>
              <a:sym typeface="Merriweather"/>
            </a:endParaRPr>
          </a:p>
          <a:p>
            <a:pPr indent="457200" lvl="0" marL="0" rtl="0" algn="l">
              <a:spcBef>
                <a:spcPts val="0"/>
              </a:spcBef>
              <a:spcAft>
                <a:spcPts val="0"/>
              </a:spcAft>
              <a:buNone/>
            </a:pPr>
            <a:r>
              <a:rPr b="1" lang="en" sz="1750">
                <a:solidFill>
                  <a:schemeClr val="dk1"/>
                </a:solidFill>
                <a:latin typeface="Merriweather"/>
                <a:ea typeface="Merriweather"/>
                <a:cs typeface="Merriweather"/>
                <a:sym typeface="Merriweather"/>
              </a:rPr>
              <a:t>Partially Denatured Proteins, Renauturing &amp; HSP70’s Role</a:t>
            </a:r>
            <a:endParaRPr b="1" sz="1750">
              <a:solidFill>
                <a:schemeClr val="dk1"/>
              </a:solidFill>
              <a:latin typeface="Merriweather"/>
              <a:ea typeface="Merriweather"/>
              <a:cs typeface="Merriweather"/>
              <a:sym typeface="Merriweather"/>
            </a:endParaRPr>
          </a:p>
        </p:txBody>
      </p:sp>
      <p:sp>
        <p:nvSpPr>
          <p:cNvPr id="500" name="Google Shape;500;p60"/>
          <p:cNvSpPr txBox="1"/>
          <p:nvPr/>
        </p:nvSpPr>
        <p:spPr>
          <a:xfrm>
            <a:off x="516425" y="1736700"/>
            <a:ext cx="85665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Binding Domain Specificity Hypothesis </a:t>
            </a:r>
            <a:endParaRPr b="1" sz="275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b="1" lang="en" sz="1750">
                <a:solidFill>
                  <a:schemeClr val="dk1"/>
                </a:solidFill>
                <a:latin typeface="Merriweather"/>
                <a:ea typeface="Merriweather"/>
                <a:cs typeface="Merriweather"/>
                <a:sym typeface="Merriweather"/>
              </a:rPr>
              <a:t>Thermophilic versus Psychrophilic HSP70 s</a:t>
            </a:r>
            <a:endParaRPr b="1" sz="2750">
              <a:solidFill>
                <a:schemeClr val="dk1"/>
              </a:solidFill>
              <a:latin typeface="Merriweather"/>
              <a:ea typeface="Merriweather"/>
              <a:cs typeface="Merriweather"/>
              <a:sym typeface="Merriweather"/>
            </a:endParaRPr>
          </a:p>
        </p:txBody>
      </p:sp>
      <p:sp>
        <p:nvSpPr>
          <p:cNvPr id="501" name="Google Shape;501;p60"/>
          <p:cNvSpPr txBox="1"/>
          <p:nvPr/>
        </p:nvSpPr>
        <p:spPr>
          <a:xfrm>
            <a:off x="516422" y="3161613"/>
            <a:ext cx="8566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rgbClr val="B45F06"/>
                </a:solidFill>
                <a:latin typeface="Merriweather"/>
                <a:ea typeface="Merriweather"/>
                <a:cs typeface="Merriweather"/>
                <a:sym typeface="Merriweather"/>
              </a:rPr>
              <a:t>Design of Experiment and Results</a:t>
            </a:r>
            <a:endParaRPr b="1" sz="2750">
              <a:solidFill>
                <a:srgbClr val="B45F06"/>
              </a:solidFill>
              <a:latin typeface="Merriweather"/>
              <a:ea typeface="Merriweather"/>
              <a:cs typeface="Merriweather"/>
              <a:sym typeface="Merriweather"/>
            </a:endParaRPr>
          </a:p>
          <a:p>
            <a:pPr indent="0" lvl="0" marL="0" rtl="0" algn="l">
              <a:spcBef>
                <a:spcPts val="0"/>
              </a:spcBef>
              <a:spcAft>
                <a:spcPts val="0"/>
              </a:spcAft>
              <a:buNone/>
            </a:pPr>
            <a:r>
              <a:rPr b="1" lang="en" sz="1750">
                <a:solidFill>
                  <a:srgbClr val="B45F06"/>
                </a:solidFill>
                <a:latin typeface="Merriweather"/>
                <a:ea typeface="Merriweather"/>
                <a:cs typeface="Merriweather"/>
                <a:sym typeface="Merriweather"/>
              </a:rPr>
              <a:t>Did the HMM pick up differences in a highly conserved protein with organisms experiencing diametrically opposed stressors</a:t>
            </a:r>
            <a:endParaRPr b="1" sz="1750">
              <a:solidFill>
                <a:srgbClr val="B45F06"/>
              </a:solidFill>
              <a:latin typeface="Merriweather"/>
              <a:ea typeface="Merriweather"/>
              <a:cs typeface="Merriweather"/>
              <a:sym typeface="Merriweather"/>
            </a:endParaRPr>
          </a:p>
        </p:txBody>
      </p:sp>
      <p:sp>
        <p:nvSpPr>
          <p:cNvPr id="502" name="Google Shape;502;p60"/>
          <p:cNvSpPr txBox="1"/>
          <p:nvPr/>
        </p:nvSpPr>
        <p:spPr>
          <a:xfrm>
            <a:off x="475948" y="4335200"/>
            <a:ext cx="81921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b="1" lang="en" sz="2650">
                <a:solidFill>
                  <a:schemeClr val="dk1"/>
                </a:solidFill>
                <a:latin typeface="Merriweather"/>
                <a:ea typeface="Merriweather"/>
                <a:cs typeface="Merriweather"/>
                <a:sym typeface="Merriweather"/>
              </a:rPr>
              <a:t>Conclusions, Future Directions &amp; Applications</a:t>
            </a:r>
            <a:endParaRPr>
              <a:solidFill>
                <a:schemeClr val="dk1"/>
              </a:solidFill>
            </a:endParaRPr>
          </a:p>
        </p:txBody>
      </p:sp>
      <p:sp>
        <p:nvSpPr>
          <p:cNvPr id="503" name="Google Shape;503;p60"/>
          <p:cNvSpPr txBox="1"/>
          <p:nvPr/>
        </p:nvSpPr>
        <p:spPr>
          <a:xfrm>
            <a:off x="196954" y="363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04" name="Google Shape;504;p60"/>
          <p:cNvSpPr txBox="1"/>
          <p:nvPr/>
        </p:nvSpPr>
        <p:spPr>
          <a:xfrm>
            <a:off x="196954" y="17367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505" name="Google Shape;505;p60"/>
          <p:cNvSpPr txBox="1"/>
          <p:nvPr/>
        </p:nvSpPr>
        <p:spPr>
          <a:xfrm>
            <a:off x="155529" y="44464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506" name="Google Shape;506;p60"/>
          <p:cNvSpPr txBox="1"/>
          <p:nvPr/>
        </p:nvSpPr>
        <p:spPr>
          <a:xfrm>
            <a:off x="196954" y="31095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B45F06"/>
                </a:solidFill>
                <a:latin typeface="Merriweather"/>
                <a:ea typeface="Merriweather"/>
                <a:cs typeface="Merriweather"/>
                <a:sym typeface="Merriweather"/>
              </a:rPr>
              <a:t>3.</a:t>
            </a:r>
            <a:endParaRPr b="1" sz="1450">
              <a:solidFill>
                <a:srgbClr val="B45F06"/>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1"/>
          <p:cNvSpPr/>
          <p:nvPr/>
        </p:nvSpPr>
        <p:spPr>
          <a:xfrm>
            <a:off x="456675" y="1165250"/>
            <a:ext cx="3522900" cy="3400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descr="Thermometer vector illustration | Public domain vectors" id="512" name="Google Shape;512;p61"/>
          <p:cNvPicPr preferRelativeResize="0"/>
          <p:nvPr/>
        </p:nvPicPr>
        <p:blipFill rotWithShape="1">
          <a:blip r:embed="rId3">
            <a:alphaModFix/>
          </a:blip>
          <a:srcRect b="0" l="0" r="49364" t="0"/>
          <a:stretch/>
        </p:blipFill>
        <p:spPr>
          <a:xfrm>
            <a:off x="1140925" y="1241025"/>
            <a:ext cx="346550" cy="1058675"/>
          </a:xfrm>
          <a:prstGeom prst="rect">
            <a:avLst/>
          </a:prstGeom>
          <a:noFill/>
          <a:ln>
            <a:noFill/>
          </a:ln>
        </p:spPr>
      </p:pic>
      <p:sp>
        <p:nvSpPr>
          <p:cNvPr id="513" name="Google Shape;513;p61"/>
          <p:cNvSpPr txBox="1"/>
          <p:nvPr/>
        </p:nvSpPr>
        <p:spPr>
          <a:xfrm>
            <a:off x="1617950" y="1483900"/>
            <a:ext cx="1461300" cy="313500"/>
          </a:xfrm>
          <a:prstGeom prst="rect">
            <a:avLst/>
          </a:prstGeom>
          <a:noFill/>
          <a:ln>
            <a:noFill/>
          </a:ln>
        </p:spPr>
        <p:txBody>
          <a:bodyPr anchorCtr="0" anchor="b" bIns="91425" lIns="91425" spcFirstLastPara="1" rIns="91425" wrap="square" tIns="91425">
            <a:noAutofit/>
          </a:bodyPr>
          <a:lstStyle/>
          <a:p>
            <a:pPr indent="0" lvl="0" marL="0" rtl="0" algn="just">
              <a:spcBef>
                <a:spcPts val="0"/>
              </a:spcBef>
              <a:spcAft>
                <a:spcPts val="1200"/>
              </a:spcAft>
              <a:buNone/>
            </a:pPr>
            <a:r>
              <a:rPr b="1" lang="en" sz="1550">
                <a:latin typeface="Merriweather"/>
                <a:ea typeface="Merriweather"/>
                <a:cs typeface="Merriweather"/>
                <a:sym typeface="Merriweather"/>
              </a:rPr>
              <a:t>High Temp</a:t>
            </a:r>
            <a:r>
              <a:rPr lang="en" sz="1150">
                <a:solidFill>
                  <a:schemeClr val="dk1"/>
                </a:solidFill>
                <a:latin typeface="Merriweather"/>
                <a:ea typeface="Merriweather"/>
                <a:cs typeface="Merriweather"/>
                <a:sym typeface="Merriweather"/>
              </a:rPr>
              <a:t> </a:t>
            </a:r>
            <a:r>
              <a:rPr lang="en" sz="2650">
                <a:solidFill>
                  <a:schemeClr val="dk1"/>
                </a:solidFill>
                <a:latin typeface="Merriweather"/>
                <a:ea typeface="Merriweather"/>
                <a:cs typeface="Merriweather"/>
                <a:sym typeface="Merriweather"/>
              </a:rPr>
              <a:t> </a:t>
            </a:r>
            <a:endParaRPr sz="2650">
              <a:solidFill>
                <a:schemeClr val="dk1"/>
              </a:solidFill>
              <a:latin typeface="Merriweather"/>
              <a:ea typeface="Merriweather"/>
              <a:cs typeface="Merriweather"/>
              <a:sym typeface="Merriweather"/>
            </a:endParaRPr>
          </a:p>
        </p:txBody>
      </p:sp>
      <p:sp>
        <p:nvSpPr>
          <p:cNvPr id="514" name="Google Shape;514;p61"/>
          <p:cNvSpPr/>
          <p:nvPr/>
        </p:nvSpPr>
        <p:spPr>
          <a:xfrm>
            <a:off x="3402249" y="1448214"/>
            <a:ext cx="125100" cy="232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5" name="Google Shape;515;p61"/>
          <p:cNvSpPr/>
          <p:nvPr/>
        </p:nvSpPr>
        <p:spPr>
          <a:xfrm>
            <a:off x="5062600" y="1165250"/>
            <a:ext cx="3462600" cy="3346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descr="Vector graphics of thermometer tube blue | Free SVG" id="516" name="Google Shape;516;p61"/>
          <p:cNvPicPr preferRelativeResize="0"/>
          <p:nvPr/>
        </p:nvPicPr>
        <p:blipFill rotWithShape="1">
          <a:blip r:embed="rId4">
            <a:alphaModFix/>
          </a:blip>
          <a:srcRect b="7929" l="0" r="71485" t="3566"/>
          <a:stretch/>
        </p:blipFill>
        <p:spPr>
          <a:xfrm>
            <a:off x="5709951" y="1241034"/>
            <a:ext cx="346550" cy="1079892"/>
          </a:xfrm>
          <a:prstGeom prst="rect">
            <a:avLst/>
          </a:prstGeom>
          <a:noFill/>
          <a:ln>
            <a:noFill/>
          </a:ln>
        </p:spPr>
      </p:pic>
      <p:sp>
        <p:nvSpPr>
          <p:cNvPr id="517" name="Google Shape;517;p61"/>
          <p:cNvSpPr txBox="1"/>
          <p:nvPr/>
        </p:nvSpPr>
        <p:spPr>
          <a:xfrm>
            <a:off x="6155250" y="1465450"/>
            <a:ext cx="1461300" cy="350400"/>
          </a:xfrm>
          <a:prstGeom prst="rect">
            <a:avLst/>
          </a:prstGeom>
          <a:noFill/>
          <a:ln>
            <a:noFill/>
          </a:ln>
        </p:spPr>
        <p:txBody>
          <a:bodyPr anchorCtr="0" anchor="b" bIns="91425" lIns="91425" spcFirstLastPara="1" rIns="91425" wrap="square" tIns="91425">
            <a:noAutofit/>
          </a:bodyPr>
          <a:lstStyle/>
          <a:p>
            <a:pPr indent="0" lvl="0" marL="0" rtl="0" algn="just">
              <a:spcBef>
                <a:spcPts val="0"/>
              </a:spcBef>
              <a:spcAft>
                <a:spcPts val="1200"/>
              </a:spcAft>
              <a:buNone/>
            </a:pPr>
            <a:r>
              <a:rPr b="1" lang="en" sz="1450">
                <a:latin typeface="Merriweather"/>
                <a:ea typeface="Merriweather"/>
                <a:cs typeface="Merriweather"/>
                <a:sym typeface="Merriweather"/>
              </a:rPr>
              <a:t>Low Temps</a:t>
            </a:r>
            <a:r>
              <a:rPr lang="en" sz="2950">
                <a:solidFill>
                  <a:schemeClr val="dk1"/>
                </a:solidFill>
                <a:latin typeface="Merriweather"/>
                <a:ea typeface="Merriweather"/>
                <a:cs typeface="Merriweather"/>
                <a:sym typeface="Merriweather"/>
              </a:rPr>
              <a:t> </a:t>
            </a:r>
            <a:endParaRPr sz="2950">
              <a:solidFill>
                <a:schemeClr val="dk1"/>
              </a:solidFill>
              <a:latin typeface="Merriweather"/>
              <a:ea typeface="Merriweather"/>
              <a:cs typeface="Merriweather"/>
              <a:sym typeface="Merriweather"/>
            </a:endParaRPr>
          </a:p>
        </p:txBody>
      </p:sp>
      <p:sp>
        <p:nvSpPr>
          <p:cNvPr id="518" name="Google Shape;518;p61"/>
          <p:cNvSpPr/>
          <p:nvPr/>
        </p:nvSpPr>
        <p:spPr>
          <a:xfrm rot="10800000">
            <a:off x="7959329" y="1465452"/>
            <a:ext cx="118200" cy="2598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9" name="Google Shape;519;p61"/>
          <p:cNvSpPr txBox="1"/>
          <p:nvPr/>
        </p:nvSpPr>
        <p:spPr>
          <a:xfrm>
            <a:off x="0" y="0"/>
            <a:ext cx="9053100" cy="87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Step 1: Collect Sequences </a:t>
            </a:r>
            <a:endParaRPr b="1" sz="2750">
              <a:solidFill>
                <a:schemeClr val="dk1"/>
              </a:solidFill>
              <a:latin typeface="Merriweather"/>
              <a:ea typeface="Merriweather"/>
              <a:cs typeface="Merriweather"/>
              <a:sym typeface="Merriweather"/>
            </a:endParaRPr>
          </a:p>
          <a:p>
            <a:pPr indent="457200" lvl="0" marL="914400" rtl="0" algn="l">
              <a:spcBef>
                <a:spcPts val="0"/>
              </a:spcBef>
              <a:spcAft>
                <a:spcPts val="0"/>
              </a:spcAft>
              <a:buNone/>
            </a:pPr>
            <a:r>
              <a:rPr b="1" lang="en" sz="2750">
                <a:solidFill>
                  <a:schemeClr val="dk1"/>
                </a:solidFill>
                <a:latin typeface="Merriweather"/>
                <a:ea typeface="Merriweather"/>
                <a:cs typeface="Merriweather"/>
                <a:sym typeface="Merriweather"/>
              </a:rPr>
              <a:t>Thermophilic versus Psychrophilic </a:t>
            </a:r>
            <a:endParaRPr b="1" sz="1750">
              <a:solidFill>
                <a:schemeClr val="dk1"/>
              </a:solidFill>
              <a:latin typeface="Merriweather"/>
              <a:ea typeface="Merriweather"/>
              <a:cs typeface="Merriweather"/>
              <a:sym typeface="Merriweather"/>
            </a:endParaRPr>
          </a:p>
        </p:txBody>
      </p:sp>
      <p:sp>
        <p:nvSpPr>
          <p:cNvPr id="520" name="Google Shape;520;p61"/>
          <p:cNvSpPr txBox="1"/>
          <p:nvPr/>
        </p:nvSpPr>
        <p:spPr>
          <a:xfrm>
            <a:off x="613600" y="2476500"/>
            <a:ext cx="2987100" cy="16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200"/>
              </a:spcAft>
              <a:buNone/>
            </a:pPr>
            <a:r>
              <a:rPr b="1" lang="en" sz="1450">
                <a:solidFill>
                  <a:srgbClr val="CC0000"/>
                </a:solidFill>
                <a:latin typeface="Merriweather"/>
                <a:ea typeface="Merriweather"/>
                <a:cs typeface="Merriweather"/>
                <a:sym typeface="Merriweather"/>
              </a:rPr>
              <a:t>Thermophiles</a:t>
            </a:r>
            <a:r>
              <a:rPr b="1" lang="en" sz="1450">
                <a:latin typeface="Merriweather"/>
                <a:ea typeface="Merriweather"/>
                <a:cs typeface="Merriweather"/>
                <a:sym typeface="Merriweather"/>
              </a:rPr>
              <a:t> are a type of extremophile that can  survive and thrive in high temperatures (41°C and 122°C). </a:t>
            </a:r>
            <a:endParaRPr sz="1500">
              <a:solidFill>
                <a:schemeClr val="dk2"/>
              </a:solidFill>
              <a:latin typeface="DM Sans"/>
              <a:ea typeface="DM Sans"/>
              <a:cs typeface="DM Sans"/>
              <a:sym typeface="DM Sans"/>
            </a:endParaRPr>
          </a:p>
        </p:txBody>
      </p:sp>
      <p:sp>
        <p:nvSpPr>
          <p:cNvPr id="521" name="Google Shape;521;p61"/>
          <p:cNvSpPr txBox="1"/>
          <p:nvPr/>
        </p:nvSpPr>
        <p:spPr>
          <a:xfrm>
            <a:off x="5250425" y="2534225"/>
            <a:ext cx="3198600" cy="16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200"/>
              </a:spcAft>
              <a:buNone/>
            </a:pPr>
            <a:r>
              <a:rPr b="1" lang="en" sz="1450">
                <a:solidFill>
                  <a:srgbClr val="0000FF"/>
                </a:solidFill>
                <a:latin typeface="Merriweather"/>
                <a:ea typeface="Merriweather"/>
                <a:cs typeface="Merriweather"/>
                <a:sym typeface="Merriweather"/>
              </a:rPr>
              <a:t>Psychrophiles </a:t>
            </a:r>
            <a:r>
              <a:rPr b="1" lang="en" sz="1450">
                <a:latin typeface="Merriweather"/>
                <a:ea typeface="Merriweather"/>
                <a:cs typeface="Merriweather"/>
                <a:sym typeface="Merriweather"/>
              </a:rPr>
              <a:t>or cryophiles are a type of extremophile that survive in low temperatures (−20 °C and  20 °C)</a:t>
            </a:r>
            <a:endParaRPr sz="1500">
              <a:solidFill>
                <a:schemeClr val="dk2"/>
              </a:solidFill>
              <a:latin typeface="DM Sans"/>
              <a:ea typeface="DM Sans"/>
              <a:cs typeface="DM Sans"/>
              <a:sym typeface="DM Sans"/>
            </a:endParaRPr>
          </a:p>
        </p:txBody>
      </p:sp>
      <p:sp>
        <p:nvSpPr>
          <p:cNvPr id="522" name="Google Shape;522;p61"/>
          <p:cNvSpPr/>
          <p:nvPr/>
        </p:nvSpPr>
        <p:spPr>
          <a:xfrm>
            <a:off x="2846050" y="1337525"/>
            <a:ext cx="446100" cy="453900"/>
          </a:xfrm>
          <a:prstGeom prst="sun">
            <a:avLst>
              <a:gd fmla="val 25000"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61"/>
          <p:cNvSpPr/>
          <p:nvPr/>
        </p:nvSpPr>
        <p:spPr>
          <a:xfrm>
            <a:off x="7423475" y="1400500"/>
            <a:ext cx="412200" cy="389700"/>
          </a:xfrm>
          <a:prstGeom prst="sun">
            <a:avLst>
              <a:gd fmla="val 25000"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2"/>
          <p:cNvSpPr/>
          <p:nvPr/>
        </p:nvSpPr>
        <p:spPr>
          <a:xfrm>
            <a:off x="4724400" y="-75"/>
            <a:ext cx="4274400" cy="5143500"/>
          </a:xfrm>
          <a:prstGeom prst="roundRect">
            <a:avLst>
              <a:gd fmla="val 6489"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29" name="Google Shape;529;p62"/>
          <p:cNvSpPr/>
          <p:nvPr/>
        </p:nvSpPr>
        <p:spPr>
          <a:xfrm>
            <a:off x="76200" y="-75"/>
            <a:ext cx="4274400" cy="5143500"/>
          </a:xfrm>
          <a:prstGeom prst="roundRect">
            <a:avLst>
              <a:gd fmla="val 874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530" name="Google Shape;530;p62"/>
          <p:cNvPicPr preferRelativeResize="0"/>
          <p:nvPr/>
        </p:nvPicPr>
        <p:blipFill rotWithShape="1">
          <a:blip r:embed="rId3">
            <a:alphaModFix/>
          </a:blip>
          <a:srcRect b="75079" l="18197" r="53502" t="10384"/>
          <a:stretch/>
        </p:blipFill>
        <p:spPr>
          <a:xfrm>
            <a:off x="4826350" y="589663"/>
            <a:ext cx="4032552" cy="1165074"/>
          </a:xfrm>
          <a:prstGeom prst="rect">
            <a:avLst/>
          </a:prstGeom>
          <a:noFill/>
          <a:ln>
            <a:noFill/>
          </a:ln>
        </p:spPr>
      </p:pic>
      <p:pic>
        <p:nvPicPr>
          <p:cNvPr id="531" name="Google Shape;531;p62"/>
          <p:cNvPicPr preferRelativeResize="0"/>
          <p:nvPr/>
        </p:nvPicPr>
        <p:blipFill rotWithShape="1">
          <a:blip r:embed="rId4">
            <a:alphaModFix/>
          </a:blip>
          <a:srcRect b="74873" l="18241" r="51350" t="9886"/>
          <a:stretch/>
        </p:blipFill>
        <p:spPr>
          <a:xfrm>
            <a:off x="193525" y="603800"/>
            <a:ext cx="4032552" cy="1136797"/>
          </a:xfrm>
          <a:prstGeom prst="rect">
            <a:avLst/>
          </a:prstGeom>
          <a:noFill/>
          <a:ln>
            <a:noFill/>
          </a:ln>
        </p:spPr>
      </p:pic>
      <p:sp>
        <p:nvSpPr>
          <p:cNvPr id="532" name="Google Shape;532;p62"/>
          <p:cNvSpPr/>
          <p:nvPr/>
        </p:nvSpPr>
        <p:spPr>
          <a:xfrm>
            <a:off x="281225" y="110150"/>
            <a:ext cx="446100" cy="453900"/>
          </a:xfrm>
          <a:prstGeom prst="sun">
            <a:avLst>
              <a:gd fmla="val 25000"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62"/>
          <p:cNvSpPr/>
          <p:nvPr/>
        </p:nvSpPr>
        <p:spPr>
          <a:xfrm>
            <a:off x="5371075" y="142250"/>
            <a:ext cx="412200" cy="389700"/>
          </a:xfrm>
          <a:prstGeom prst="sun">
            <a:avLst>
              <a:gd fmla="val 25000"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62"/>
          <p:cNvSpPr txBox="1"/>
          <p:nvPr/>
        </p:nvSpPr>
        <p:spPr>
          <a:xfrm>
            <a:off x="834775" y="21200"/>
            <a:ext cx="33912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Thermophilic </a:t>
            </a:r>
            <a:r>
              <a:rPr b="1" lang="en" sz="1450">
                <a:solidFill>
                  <a:schemeClr val="dk1"/>
                </a:solidFill>
                <a:latin typeface="Merriweather"/>
                <a:ea typeface="Merriweather"/>
                <a:cs typeface="Merriweather"/>
                <a:sym typeface="Merriweather"/>
              </a:rPr>
              <a:t>(28x)</a:t>
            </a:r>
            <a:r>
              <a:rPr b="1" lang="en" sz="2750">
                <a:solidFill>
                  <a:schemeClr val="dk1"/>
                </a:solidFill>
                <a:latin typeface="Merriweather"/>
                <a:ea typeface="Merriweather"/>
                <a:cs typeface="Merriweather"/>
                <a:sym typeface="Merriweather"/>
              </a:rPr>
              <a:t> </a:t>
            </a:r>
            <a:endParaRPr b="1" sz="1750">
              <a:solidFill>
                <a:schemeClr val="dk1"/>
              </a:solidFill>
              <a:latin typeface="Merriweather"/>
              <a:ea typeface="Merriweather"/>
              <a:cs typeface="Merriweather"/>
              <a:sym typeface="Merriweather"/>
            </a:endParaRPr>
          </a:p>
        </p:txBody>
      </p:sp>
      <p:sp>
        <p:nvSpPr>
          <p:cNvPr id="535" name="Google Shape;535;p62"/>
          <p:cNvSpPr txBox="1"/>
          <p:nvPr/>
        </p:nvSpPr>
        <p:spPr>
          <a:xfrm>
            <a:off x="5783275" y="32150"/>
            <a:ext cx="3215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Psychrophilic </a:t>
            </a:r>
            <a:r>
              <a:rPr b="1" lang="en" sz="1450">
                <a:solidFill>
                  <a:schemeClr val="dk1"/>
                </a:solidFill>
                <a:latin typeface="Merriweather"/>
                <a:ea typeface="Merriweather"/>
                <a:cs typeface="Merriweather"/>
                <a:sym typeface="Merriweather"/>
              </a:rPr>
              <a:t>(28x)</a:t>
            </a:r>
            <a:r>
              <a:rPr b="1" lang="en" sz="2750">
                <a:solidFill>
                  <a:schemeClr val="dk1"/>
                </a:solidFill>
                <a:latin typeface="Merriweather"/>
                <a:ea typeface="Merriweather"/>
                <a:cs typeface="Merriweather"/>
                <a:sym typeface="Merriweather"/>
              </a:rPr>
              <a:t> </a:t>
            </a:r>
            <a:endParaRPr b="1" sz="175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2750">
              <a:solidFill>
                <a:schemeClr val="dk1"/>
              </a:solidFill>
              <a:latin typeface="Merriweather"/>
              <a:ea typeface="Merriweather"/>
              <a:cs typeface="Merriweather"/>
              <a:sym typeface="Merriweather"/>
            </a:endParaRPr>
          </a:p>
        </p:txBody>
      </p:sp>
      <p:pic>
        <p:nvPicPr>
          <p:cNvPr id="536" name="Google Shape;536;p62"/>
          <p:cNvPicPr preferRelativeResize="0"/>
          <p:nvPr/>
        </p:nvPicPr>
        <p:blipFill rotWithShape="1">
          <a:blip r:embed="rId5">
            <a:alphaModFix/>
          </a:blip>
          <a:srcRect b="7551" l="17531" r="30322" t="13209"/>
          <a:stretch/>
        </p:blipFill>
        <p:spPr>
          <a:xfrm>
            <a:off x="262325" y="1812450"/>
            <a:ext cx="3780682" cy="3231649"/>
          </a:xfrm>
          <a:prstGeom prst="rect">
            <a:avLst/>
          </a:prstGeom>
          <a:noFill/>
          <a:ln>
            <a:noFill/>
          </a:ln>
        </p:spPr>
      </p:pic>
      <p:pic>
        <p:nvPicPr>
          <p:cNvPr id="537" name="Google Shape;537;p62"/>
          <p:cNvPicPr preferRelativeResize="0"/>
          <p:nvPr/>
        </p:nvPicPr>
        <p:blipFill rotWithShape="1">
          <a:blip r:embed="rId6">
            <a:alphaModFix/>
          </a:blip>
          <a:srcRect b="6029" l="14037" r="30889" t="18218"/>
          <a:stretch/>
        </p:blipFill>
        <p:spPr>
          <a:xfrm>
            <a:off x="4787125" y="1812450"/>
            <a:ext cx="4143749" cy="3206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45"/>
          <p:cNvSpPr txBox="1"/>
          <p:nvPr/>
        </p:nvSpPr>
        <p:spPr>
          <a:xfrm>
            <a:off x="516425" y="363800"/>
            <a:ext cx="76479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What is a HSP and their Purpose? </a:t>
            </a:r>
            <a:endParaRPr b="1" sz="2750">
              <a:solidFill>
                <a:schemeClr val="dk1"/>
              </a:solidFill>
              <a:latin typeface="Merriweather"/>
              <a:ea typeface="Merriweather"/>
              <a:cs typeface="Merriweather"/>
              <a:sym typeface="Merriweather"/>
            </a:endParaRPr>
          </a:p>
          <a:p>
            <a:pPr indent="457200" lvl="0" marL="0" rtl="0" algn="l">
              <a:spcBef>
                <a:spcPts val="0"/>
              </a:spcBef>
              <a:spcAft>
                <a:spcPts val="0"/>
              </a:spcAft>
              <a:buNone/>
            </a:pPr>
            <a:r>
              <a:rPr b="1" lang="en" sz="1750">
                <a:solidFill>
                  <a:schemeClr val="dk1"/>
                </a:solidFill>
                <a:latin typeface="Merriweather"/>
                <a:ea typeface="Merriweather"/>
                <a:cs typeface="Merriweather"/>
                <a:sym typeface="Merriweather"/>
              </a:rPr>
              <a:t>Partially Denatured Proteins, Renauturing &amp; HSP70’s Role</a:t>
            </a:r>
            <a:endParaRPr b="1" sz="1750">
              <a:solidFill>
                <a:schemeClr val="dk1"/>
              </a:solidFill>
              <a:latin typeface="Merriweather"/>
              <a:ea typeface="Merriweather"/>
              <a:cs typeface="Merriweather"/>
              <a:sym typeface="Merriweather"/>
            </a:endParaRPr>
          </a:p>
        </p:txBody>
      </p:sp>
      <p:sp>
        <p:nvSpPr>
          <p:cNvPr id="273" name="Google Shape;273;p45"/>
          <p:cNvSpPr txBox="1"/>
          <p:nvPr/>
        </p:nvSpPr>
        <p:spPr>
          <a:xfrm>
            <a:off x="516425" y="1736700"/>
            <a:ext cx="85665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Binding Domain Specificity Hypothesis </a:t>
            </a:r>
            <a:endParaRPr b="1" sz="275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b="1" lang="en" sz="1750">
                <a:solidFill>
                  <a:schemeClr val="dk1"/>
                </a:solidFill>
                <a:latin typeface="Merriweather"/>
                <a:ea typeface="Merriweather"/>
                <a:cs typeface="Merriweather"/>
                <a:sym typeface="Merriweather"/>
              </a:rPr>
              <a:t>Thermophilic versus Psychrophilic HSP70 s</a:t>
            </a:r>
            <a:endParaRPr b="1" sz="2750">
              <a:solidFill>
                <a:schemeClr val="dk1"/>
              </a:solidFill>
              <a:latin typeface="Merriweather"/>
              <a:ea typeface="Merriweather"/>
              <a:cs typeface="Merriweather"/>
              <a:sym typeface="Merriweather"/>
            </a:endParaRPr>
          </a:p>
        </p:txBody>
      </p:sp>
      <p:sp>
        <p:nvSpPr>
          <p:cNvPr id="274" name="Google Shape;274;p45"/>
          <p:cNvSpPr txBox="1"/>
          <p:nvPr/>
        </p:nvSpPr>
        <p:spPr>
          <a:xfrm>
            <a:off x="516422" y="3161613"/>
            <a:ext cx="8566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Design</a:t>
            </a:r>
            <a:r>
              <a:rPr b="1" lang="en" sz="2750">
                <a:solidFill>
                  <a:schemeClr val="dk1"/>
                </a:solidFill>
                <a:latin typeface="Merriweather"/>
                <a:ea typeface="Merriweather"/>
                <a:cs typeface="Merriweather"/>
                <a:sym typeface="Merriweather"/>
              </a:rPr>
              <a:t> of Experiment and Results</a:t>
            </a:r>
            <a:endParaRPr b="1" sz="2750">
              <a:solidFill>
                <a:schemeClr val="dk1"/>
              </a:solidFill>
              <a:latin typeface="Merriweather"/>
              <a:ea typeface="Merriweather"/>
              <a:cs typeface="Merriweather"/>
              <a:sym typeface="Merriweather"/>
            </a:endParaRPr>
          </a:p>
          <a:p>
            <a:pPr indent="0" lvl="0" marL="0" rtl="0" algn="l">
              <a:spcBef>
                <a:spcPts val="0"/>
              </a:spcBef>
              <a:spcAft>
                <a:spcPts val="0"/>
              </a:spcAft>
              <a:buNone/>
            </a:pPr>
            <a:r>
              <a:rPr b="1" lang="en" sz="1750">
                <a:solidFill>
                  <a:schemeClr val="dk1"/>
                </a:solidFill>
                <a:latin typeface="Merriweather"/>
                <a:ea typeface="Merriweather"/>
                <a:cs typeface="Merriweather"/>
                <a:sym typeface="Merriweather"/>
              </a:rPr>
              <a:t>Did the HMM pick up differences in a highly conserved protein with organisms experiencing diametrically opposed stressors</a:t>
            </a:r>
            <a:endParaRPr b="1" sz="1750">
              <a:solidFill>
                <a:schemeClr val="dk1"/>
              </a:solidFill>
              <a:latin typeface="Merriweather"/>
              <a:ea typeface="Merriweather"/>
              <a:cs typeface="Merriweather"/>
              <a:sym typeface="Merriweather"/>
            </a:endParaRPr>
          </a:p>
        </p:txBody>
      </p:sp>
      <p:sp>
        <p:nvSpPr>
          <p:cNvPr id="275" name="Google Shape;275;p45"/>
          <p:cNvSpPr txBox="1"/>
          <p:nvPr/>
        </p:nvSpPr>
        <p:spPr>
          <a:xfrm>
            <a:off x="475948" y="4335200"/>
            <a:ext cx="81921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b="1" lang="en" sz="2650">
                <a:solidFill>
                  <a:schemeClr val="dk1"/>
                </a:solidFill>
                <a:latin typeface="Merriweather"/>
                <a:ea typeface="Merriweather"/>
                <a:cs typeface="Merriweather"/>
                <a:sym typeface="Merriweather"/>
              </a:rPr>
              <a:t>Conclusions, Future Directions &amp; Applications</a:t>
            </a:r>
            <a:endParaRPr>
              <a:solidFill>
                <a:schemeClr val="dk1"/>
              </a:solidFill>
            </a:endParaRPr>
          </a:p>
        </p:txBody>
      </p:sp>
      <p:sp>
        <p:nvSpPr>
          <p:cNvPr id="276" name="Google Shape;276;p45"/>
          <p:cNvSpPr txBox="1"/>
          <p:nvPr/>
        </p:nvSpPr>
        <p:spPr>
          <a:xfrm>
            <a:off x="196954" y="363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77" name="Google Shape;277;p45"/>
          <p:cNvSpPr txBox="1"/>
          <p:nvPr/>
        </p:nvSpPr>
        <p:spPr>
          <a:xfrm>
            <a:off x="196954" y="17367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78" name="Google Shape;278;p45"/>
          <p:cNvSpPr txBox="1"/>
          <p:nvPr/>
        </p:nvSpPr>
        <p:spPr>
          <a:xfrm>
            <a:off x="155529" y="44464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279" name="Google Shape;279;p45"/>
          <p:cNvSpPr txBox="1"/>
          <p:nvPr/>
        </p:nvSpPr>
        <p:spPr>
          <a:xfrm>
            <a:off x="196954" y="31095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3"/>
          <p:cNvSpPr txBox="1"/>
          <p:nvPr/>
        </p:nvSpPr>
        <p:spPr>
          <a:xfrm>
            <a:off x="45450" y="0"/>
            <a:ext cx="9053100" cy="11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50">
                <a:solidFill>
                  <a:schemeClr val="dk1"/>
                </a:solidFill>
                <a:latin typeface="Merriweather"/>
                <a:ea typeface="Merriweather"/>
                <a:cs typeface="Merriweather"/>
                <a:sym typeface="Merriweather"/>
              </a:rPr>
              <a:t>Step 2: CLUSTAL-W to Align Sequences (~600 AA) and Create Phylogenetic Trees </a:t>
            </a:r>
            <a:endParaRPr b="1" sz="275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2750">
              <a:solidFill>
                <a:schemeClr val="dk1"/>
              </a:solidFill>
              <a:latin typeface="Merriweather"/>
              <a:ea typeface="Merriweather"/>
              <a:cs typeface="Merriweather"/>
              <a:sym typeface="Merriweather"/>
            </a:endParaRPr>
          </a:p>
          <a:p>
            <a:pPr indent="0" lvl="0" marL="914400" rtl="0" algn="l">
              <a:spcBef>
                <a:spcPts val="0"/>
              </a:spcBef>
              <a:spcAft>
                <a:spcPts val="0"/>
              </a:spcAft>
              <a:buNone/>
            </a:pPr>
            <a:r>
              <a:t/>
            </a:r>
            <a:endParaRPr b="1" sz="1750">
              <a:solidFill>
                <a:schemeClr val="dk1"/>
              </a:solidFill>
              <a:latin typeface="Merriweather"/>
              <a:ea typeface="Merriweather"/>
              <a:cs typeface="Merriweather"/>
              <a:sym typeface="Merriweather"/>
            </a:endParaRPr>
          </a:p>
        </p:txBody>
      </p:sp>
      <p:pic>
        <p:nvPicPr>
          <p:cNvPr id="543" name="Google Shape;543;p63"/>
          <p:cNvPicPr preferRelativeResize="0"/>
          <p:nvPr/>
        </p:nvPicPr>
        <p:blipFill rotWithShape="1">
          <a:blip r:embed="rId3">
            <a:alphaModFix/>
          </a:blip>
          <a:srcRect b="13737" l="17796" r="5792" t="26090"/>
          <a:stretch/>
        </p:blipFill>
        <p:spPr>
          <a:xfrm>
            <a:off x="0" y="1093275"/>
            <a:ext cx="9144000" cy="405022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4"/>
          <p:cNvPicPr preferRelativeResize="0"/>
          <p:nvPr/>
        </p:nvPicPr>
        <p:blipFill rotWithShape="1">
          <a:blip r:embed="rId3">
            <a:alphaModFix/>
          </a:blip>
          <a:srcRect b="7551" l="17531" r="30322" t="13209"/>
          <a:stretch/>
        </p:blipFill>
        <p:spPr>
          <a:xfrm>
            <a:off x="1650062" y="0"/>
            <a:ext cx="6132475" cy="5241926"/>
          </a:xfrm>
          <a:prstGeom prst="rect">
            <a:avLst/>
          </a:prstGeom>
          <a:noFill/>
          <a:ln cap="flat" cmpd="sng" w="9525">
            <a:solidFill>
              <a:schemeClr val="dk2"/>
            </a:solidFill>
            <a:prstDash val="solid"/>
            <a:round/>
            <a:headEnd len="sm" w="sm" type="none"/>
            <a:tailEnd len="sm" w="sm" type="none"/>
          </a:ln>
        </p:spPr>
      </p:pic>
      <p:sp>
        <p:nvSpPr>
          <p:cNvPr id="549" name="Google Shape;549;p64"/>
          <p:cNvSpPr/>
          <p:nvPr/>
        </p:nvSpPr>
        <p:spPr>
          <a:xfrm>
            <a:off x="281225" y="110150"/>
            <a:ext cx="806100" cy="726900"/>
          </a:xfrm>
          <a:prstGeom prst="sun">
            <a:avLst>
              <a:gd fmla="val 25000"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5"/>
          <p:cNvPicPr preferRelativeResize="0"/>
          <p:nvPr/>
        </p:nvPicPr>
        <p:blipFill rotWithShape="1">
          <a:blip r:embed="rId3">
            <a:alphaModFix/>
          </a:blip>
          <a:srcRect b="6029" l="14037" r="30889" t="18218"/>
          <a:stretch/>
        </p:blipFill>
        <p:spPr>
          <a:xfrm>
            <a:off x="1333125" y="0"/>
            <a:ext cx="6647328" cy="5143500"/>
          </a:xfrm>
          <a:prstGeom prst="rect">
            <a:avLst/>
          </a:prstGeom>
          <a:noFill/>
          <a:ln cap="flat" cmpd="sng" w="9525">
            <a:solidFill>
              <a:schemeClr val="dk2"/>
            </a:solidFill>
            <a:prstDash val="solid"/>
            <a:round/>
            <a:headEnd len="sm" w="sm" type="none"/>
            <a:tailEnd len="sm" w="sm" type="none"/>
          </a:ln>
        </p:spPr>
      </p:pic>
      <p:sp>
        <p:nvSpPr>
          <p:cNvPr id="555" name="Google Shape;555;p65"/>
          <p:cNvSpPr/>
          <p:nvPr/>
        </p:nvSpPr>
        <p:spPr>
          <a:xfrm>
            <a:off x="149275" y="88175"/>
            <a:ext cx="870600" cy="797100"/>
          </a:xfrm>
          <a:prstGeom prst="sun">
            <a:avLst>
              <a:gd fmla="val 25000"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66"/>
          <p:cNvPicPr preferRelativeResize="0"/>
          <p:nvPr/>
        </p:nvPicPr>
        <p:blipFill rotWithShape="1">
          <a:blip r:embed="rId3">
            <a:alphaModFix/>
          </a:blip>
          <a:srcRect b="5912" l="4624" r="26562" t="11972"/>
          <a:stretch/>
        </p:blipFill>
        <p:spPr>
          <a:xfrm>
            <a:off x="1212677" y="0"/>
            <a:ext cx="7662499" cy="5143500"/>
          </a:xfrm>
          <a:prstGeom prst="rect">
            <a:avLst/>
          </a:prstGeom>
          <a:noFill/>
          <a:ln cap="flat" cmpd="sng" w="9525">
            <a:solidFill>
              <a:schemeClr val="dk2"/>
            </a:solidFill>
            <a:prstDash val="solid"/>
            <a:round/>
            <a:headEnd len="sm" w="sm" type="none"/>
            <a:tailEnd len="sm" w="sm" type="none"/>
          </a:ln>
        </p:spPr>
      </p:pic>
      <p:sp>
        <p:nvSpPr>
          <p:cNvPr id="561" name="Google Shape;561;p66"/>
          <p:cNvSpPr/>
          <p:nvPr/>
        </p:nvSpPr>
        <p:spPr>
          <a:xfrm>
            <a:off x="138775" y="65625"/>
            <a:ext cx="806100" cy="726900"/>
          </a:xfrm>
          <a:prstGeom prst="sun">
            <a:avLst>
              <a:gd fmla="val 25000"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66"/>
          <p:cNvSpPr/>
          <p:nvPr/>
        </p:nvSpPr>
        <p:spPr>
          <a:xfrm>
            <a:off x="106525" y="1557000"/>
            <a:ext cx="870600" cy="797100"/>
          </a:xfrm>
          <a:prstGeom prst="sun">
            <a:avLst>
              <a:gd fmla="val 25000"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66"/>
          <p:cNvSpPr txBox="1"/>
          <p:nvPr/>
        </p:nvSpPr>
        <p:spPr>
          <a:xfrm>
            <a:off x="169125" y="970300"/>
            <a:ext cx="7299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DM Sans"/>
                <a:ea typeface="DM Sans"/>
                <a:cs typeface="DM Sans"/>
                <a:sym typeface="DM Sans"/>
              </a:rPr>
              <a:t>&amp;</a:t>
            </a:r>
            <a:endParaRPr sz="2500">
              <a:solidFill>
                <a:schemeClr val="dk2"/>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7"/>
          <p:cNvSpPr txBox="1"/>
          <p:nvPr/>
        </p:nvSpPr>
        <p:spPr>
          <a:xfrm>
            <a:off x="45450" y="0"/>
            <a:ext cx="9221400" cy="11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Step 3: Train one HMM in a Subset of P</a:t>
            </a:r>
            <a:r>
              <a:rPr b="1" lang="en" sz="2750">
                <a:solidFill>
                  <a:schemeClr val="dk1"/>
                </a:solidFill>
                <a:latin typeface="Merriweather"/>
                <a:ea typeface="Merriweather"/>
                <a:cs typeface="Merriweather"/>
                <a:sym typeface="Merriweather"/>
              </a:rPr>
              <a:t>sychrophilic</a:t>
            </a:r>
            <a:r>
              <a:rPr b="1" lang="en" sz="2750">
                <a:solidFill>
                  <a:schemeClr val="dk1"/>
                </a:solidFill>
                <a:latin typeface="Merriweather"/>
                <a:ea typeface="Merriweather"/>
                <a:cs typeface="Merriweather"/>
                <a:sym typeface="Merriweather"/>
              </a:rPr>
              <a:t>   </a:t>
            </a:r>
            <a:endParaRPr b="1" sz="2750">
              <a:solidFill>
                <a:schemeClr val="dk1"/>
              </a:solidFill>
              <a:latin typeface="Merriweather"/>
              <a:ea typeface="Merriweather"/>
              <a:cs typeface="Merriweather"/>
              <a:sym typeface="Merriweather"/>
            </a:endParaRPr>
          </a:p>
          <a:p>
            <a:pPr indent="0" lvl="0" marL="1371600" rtl="0" algn="l">
              <a:spcBef>
                <a:spcPts val="0"/>
              </a:spcBef>
              <a:spcAft>
                <a:spcPts val="0"/>
              </a:spcAft>
              <a:buNone/>
            </a:pPr>
            <a:r>
              <a:rPr b="1" lang="en" sz="2750">
                <a:solidFill>
                  <a:schemeClr val="dk1"/>
                </a:solidFill>
                <a:latin typeface="Merriweather"/>
                <a:ea typeface="Merriweather"/>
                <a:cs typeface="Merriweather"/>
                <a:sym typeface="Merriweather"/>
              </a:rPr>
              <a:t>and Another in T</a:t>
            </a:r>
            <a:r>
              <a:rPr b="1" lang="en" sz="2750">
                <a:solidFill>
                  <a:schemeClr val="dk1"/>
                </a:solidFill>
                <a:latin typeface="Merriweather"/>
                <a:ea typeface="Merriweather"/>
                <a:cs typeface="Merriweather"/>
                <a:sym typeface="Merriweather"/>
              </a:rPr>
              <a:t>hermophilic</a:t>
            </a:r>
            <a:r>
              <a:rPr b="1" lang="en" sz="2750">
                <a:solidFill>
                  <a:schemeClr val="dk1"/>
                </a:solidFill>
                <a:latin typeface="Merriweather"/>
                <a:ea typeface="Merriweather"/>
                <a:cs typeface="Merriweather"/>
                <a:sym typeface="Merriweather"/>
              </a:rPr>
              <a:t> Sequences</a:t>
            </a:r>
            <a:endParaRPr b="1" sz="2750">
              <a:solidFill>
                <a:schemeClr val="dk1"/>
              </a:solidFill>
              <a:latin typeface="Merriweather"/>
              <a:ea typeface="Merriweather"/>
              <a:cs typeface="Merriweather"/>
              <a:sym typeface="Merriweather"/>
            </a:endParaRPr>
          </a:p>
          <a:p>
            <a:pPr indent="0" lvl="0" marL="914400" rtl="0" algn="l">
              <a:spcBef>
                <a:spcPts val="0"/>
              </a:spcBef>
              <a:spcAft>
                <a:spcPts val="0"/>
              </a:spcAft>
              <a:buNone/>
            </a:pPr>
            <a:r>
              <a:t/>
            </a:r>
            <a:endParaRPr b="1" sz="1750">
              <a:solidFill>
                <a:schemeClr val="dk1"/>
              </a:solidFill>
              <a:latin typeface="Merriweather"/>
              <a:ea typeface="Merriweather"/>
              <a:cs typeface="Merriweather"/>
              <a:sym typeface="Merriweather"/>
            </a:endParaRPr>
          </a:p>
        </p:txBody>
      </p:sp>
      <p:pic>
        <p:nvPicPr>
          <p:cNvPr id="569" name="Google Shape;569;p67"/>
          <p:cNvPicPr preferRelativeResize="0"/>
          <p:nvPr/>
        </p:nvPicPr>
        <p:blipFill rotWithShape="1">
          <a:blip r:embed="rId3">
            <a:alphaModFix/>
          </a:blip>
          <a:srcRect b="14206" l="1477" r="0" t="18970"/>
          <a:stretch/>
        </p:blipFill>
        <p:spPr>
          <a:xfrm>
            <a:off x="124625" y="1343300"/>
            <a:ext cx="8875176" cy="33861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p:nvPr/>
        </p:nvSpPr>
        <p:spPr>
          <a:xfrm>
            <a:off x="4757425" y="325850"/>
            <a:ext cx="4386600" cy="4725000"/>
          </a:xfrm>
          <a:prstGeom prst="roundRect">
            <a:avLst>
              <a:gd fmla="val 7236"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5" name="Google Shape;575;p68"/>
          <p:cNvSpPr/>
          <p:nvPr/>
        </p:nvSpPr>
        <p:spPr>
          <a:xfrm>
            <a:off x="0" y="325850"/>
            <a:ext cx="4588500" cy="4725000"/>
          </a:xfrm>
          <a:prstGeom prst="roundRect">
            <a:avLst>
              <a:gd fmla="val 7236" name="adj"/>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6" name="Google Shape;576;p68"/>
          <p:cNvSpPr txBox="1"/>
          <p:nvPr/>
        </p:nvSpPr>
        <p:spPr>
          <a:xfrm>
            <a:off x="254000" y="411425"/>
            <a:ext cx="3979200" cy="519900"/>
          </a:xfrm>
          <a:prstGeom prst="rect">
            <a:avLst/>
          </a:prstGeom>
          <a:solidFill>
            <a:schemeClr val="accent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850" u="sng">
                <a:solidFill>
                  <a:srgbClr val="CC0000"/>
                </a:solidFill>
                <a:latin typeface="Merriweather"/>
                <a:ea typeface="Merriweather"/>
                <a:cs typeface="Merriweather"/>
                <a:sym typeface="Merriweather"/>
              </a:rPr>
              <a:t>Training Thermophilic Viterbi</a:t>
            </a:r>
            <a:endParaRPr b="1" sz="1850">
              <a:solidFill>
                <a:srgbClr val="CC0000"/>
              </a:solidFill>
              <a:latin typeface="Merriweather"/>
              <a:ea typeface="Merriweather"/>
              <a:cs typeface="Merriweather"/>
              <a:sym typeface="Merriweather"/>
            </a:endParaRPr>
          </a:p>
        </p:txBody>
      </p:sp>
      <p:sp>
        <p:nvSpPr>
          <p:cNvPr id="577" name="Google Shape;577;p68"/>
          <p:cNvSpPr txBox="1"/>
          <p:nvPr/>
        </p:nvSpPr>
        <p:spPr>
          <a:xfrm>
            <a:off x="5014100" y="411425"/>
            <a:ext cx="3801900" cy="293700"/>
          </a:xfrm>
          <a:prstGeom prst="rect">
            <a:avLst/>
          </a:prstGeom>
          <a:solidFill>
            <a:schemeClr val="accent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850" u="sng">
                <a:solidFill>
                  <a:srgbClr val="45818E"/>
                </a:solidFill>
                <a:latin typeface="Merriweather"/>
                <a:ea typeface="Merriweather"/>
                <a:cs typeface="Merriweather"/>
                <a:sym typeface="Merriweather"/>
              </a:rPr>
              <a:t>Training Psychrophilic Viterbi</a:t>
            </a:r>
            <a:endParaRPr b="1" sz="1850">
              <a:solidFill>
                <a:schemeClr val="dk1"/>
              </a:solidFill>
              <a:latin typeface="Merriweather"/>
              <a:ea typeface="Merriweather"/>
              <a:cs typeface="Merriweather"/>
              <a:sym typeface="Merriweather"/>
            </a:endParaRPr>
          </a:p>
        </p:txBody>
      </p:sp>
      <p:pic>
        <p:nvPicPr>
          <p:cNvPr id="578" name="Google Shape;578;p68"/>
          <p:cNvPicPr preferRelativeResize="0"/>
          <p:nvPr/>
        </p:nvPicPr>
        <p:blipFill rotWithShape="1">
          <a:blip r:embed="rId3">
            <a:alphaModFix/>
          </a:blip>
          <a:srcRect b="42781" l="34184" r="50160" t="18211"/>
          <a:stretch/>
        </p:blipFill>
        <p:spPr>
          <a:xfrm>
            <a:off x="33025" y="1024076"/>
            <a:ext cx="2346398" cy="3653451"/>
          </a:xfrm>
          <a:prstGeom prst="rect">
            <a:avLst/>
          </a:prstGeom>
          <a:noFill/>
          <a:ln>
            <a:noFill/>
          </a:ln>
        </p:spPr>
      </p:pic>
      <p:pic>
        <p:nvPicPr>
          <p:cNvPr id="579" name="Google Shape;579;p68"/>
          <p:cNvPicPr preferRelativeResize="0"/>
          <p:nvPr/>
        </p:nvPicPr>
        <p:blipFill rotWithShape="1">
          <a:blip r:embed="rId4">
            <a:alphaModFix/>
          </a:blip>
          <a:srcRect b="43653" l="35639" r="51922" t="20215"/>
          <a:stretch/>
        </p:blipFill>
        <p:spPr>
          <a:xfrm>
            <a:off x="4913975" y="975401"/>
            <a:ext cx="2155474" cy="3759175"/>
          </a:xfrm>
          <a:prstGeom prst="rect">
            <a:avLst/>
          </a:prstGeom>
          <a:noFill/>
          <a:ln>
            <a:noFill/>
          </a:ln>
        </p:spPr>
      </p:pic>
      <p:pic>
        <p:nvPicPr>
          <p:cNvPr id="580" name="Google Shape;580;p68"/>
          <p:cNvPicPr preferRelativeResize="0"/>
          <p:nvPr/>
        </p:nvPicPr>
        <p:blipFill rotWithShape="1">
          <a:blip r:embed="rId3">
            <a:alphaModFix/>
          </a:blip>
          <a:srcRect b="9697" l="34871" r="50897" t="57217"/>
          <a:stretch/>
        </p:blipFill>
        <p:spPr>
          <a:xfrm>
            <a:off x="2379424" y="1772525"/>
            <a:ext cx="2132976" cy="2905000"/>
          </a:xfrm>
          <a:prstGeom prst="rect">
            <a:avLst/>
          </a:prstGeom>
          <a:noFill/>
          <a:ln>
            <a:noFill/>
          </a:ln>
        </p:spPr>
      </p:pic>
      <p:pic>
        <p:nvPicPr>
          <p:cNvPr id="581" name="Google Shape;581;p68"/>
          <p:cNvPicPr preferRelativeResize="0"/>
          <p:nvPr/>
        </p:nvPicPr>
        <p:blipFill rotWithShape="1">
          <a:blip r:embed="rId4">
            <a:alphaModFix/>
          </a:blip>
          <a:srcRect b="12716" l="36056" r="52882" t="56313"/>
          <a:stretch/>
        </p:blipFill>
        <p:spPr>
          <a:xfrm>
            <a:off x="7069450" y="1715475"/>
            <a:ext cx="1916774" cy="3019099"/>
          </a:xfrm>
          <a:prstGeom prst="rect">
            <a:avLst/>
          </a:prstGeom>
          <a:noFill/>
          <a:ln>
            <a:noFill/>
          </a:ln>
        </p:spPr>
      </p:pic>
      <p:sp>
        <p:nvSpPr>
          <p:cNvPr id="582" name="Google Shape;582;p68"/>
          <p:cNvSpPr/>
          <p:nvPr/>
        </p:nvSpPr>
        <p:spPr>
          <a:xfrm>
            <a:off x="3085825" y="882725"/>
            <a:ext cx="806100" cy="726900"/>
          </a:xfrm>
          <a:prstGeom prst="sun">
            <a:avLst>
              <a:gd fmla="val 25000"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68"/>
          <p:cNvSpPr/>
          <p:nvPr/>
        </p:nvSpPr>
        <p:spPr>
          <a:xfrm>
            <a:off x="7592538" y="847625"/>
            <a:ext cx="870600" cy="797100"/>
          </a:xfrm>
          <a:prstGeom prst="sun">
            <a:avLst>
              <a:gd fmla="val 25000"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9"/>
          <p:cNvSpPr txBox="1"/>
          <p:nvPr/>
        </p:nvSpPr>
        <p:spPr>
          <a:xfrm>
            <a:off x="-18000" y="0"/>
            <a:ext cx="91440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50">
                <a:solidFill>
                  <a:schemeClr val="dk1"/>
                </a:solidFill>
                <a:latin typeface="Merriweather"/>
                <a:ea typeface="Merriweather"/>
                <a:cs typeface="Merriweather"/>
                <a:sym typeface="Merriweather"/>
              </a:rPr>
              <a:t>Step 4: Take the set aside subset of Non-Training seqs and obtain the Viterbi Scores for the known T</a:t>
            </a:r>
            <a:r>
              <a:rPr b="1" lang="en" sz="2650">
                <a:solidFill>
                  <a:schemeClr val="dk1"/>
                </a:solidFill>
                <a:latin typeface="Merriweather"/>
                <a:ea typeface="Merriweather"/>
                <a:cs typeface="Merriweather"/>
                <a:sym typeface="Merriweather"/>
              </a:rPr>
              <a:t>hermophilic</a:t>
            </a:r>
            <a:r>
              <a:rPr b="1" lang="en" sz="2650">
                <a:solidFill>
                  <a:schemeClr val="dk1"/>
                </a:solidFill>
                <a:latin typeface="Merriweather"/>
                <a:ea typeface="Merriweather"/>
                <a:cs typeface="Merriweather"/>
                <a:sym typeface="Merriweather"/>
              </a:rPr>
              <a:t> or P</a:t>
            </a:r>
            <a:r>
              <a:rPr b="1" lang="en" sz="2650">
                <a:solidFill>
                  <a:schemeClr val="dk1"/>
                </a:solidFill>
                <a:latin typeface="Merriweather"/>
                <a:ea typeface="Merriweather"/>
                <a:cs typeface="Merriweather"/>
                <a:sym typeface="Merriweather"/>
              </a:rPr>
              <a:t>sychrophilic</a:t>
            </a:r>
            <a:r>
              <a:rPr b="1" lang="en" sz="2650">
                <a:solidFill>
                  <a:schemeClr val="dk1"/>
                </a:solidFill>
                <a:latin typeface="Merriweather"/>
                <a:ea typeface="Merriweather"/>
                <a:cs typeface="Merriweather"/>
                <a:sym typeface="Merriweather"/>
              </a:rPr>
              <a:t> </a:t>
            </a:r>
            <a:r>
              <a:rPr b="1" lang="en" sz="2650">
                <a:solidFill>
                  <a:schemeClr val="dk1"/>
                </a:solidFill>
                <a:latin typeface="Merriweather"/>
                <a:ea typeface="Merriweather"/>
                <a:cs typeface="Merriweather"/>
                <a:sym typeface="Merriweather"/>
              </a:rPr>
              <a:t>sequences. Compare. </a:t>
            </a:r>
            <a:endParaRPr b="1" sz="1650">
              <a:solidFill>
                <a:schemeClr val="dk1"/>
              </a:solidFill>
              <a:latin typeface="Merriweather"/>
              <a:ea typeface="Merriweather"/>
              <a:cs typeface="Merriweather"/>
              <a:sym typeface="Merriweather"/>
            </a:endParaRPr>
          </a:p>
        </p:txBody>
      </p:sp>
      <p:pic>
        <p:nvPicPr>
          <p:cNvPr id="589" name="Google Shape;589;p69"/>
          <p:cNvPicPr preferRelativeResize="0"/>
          <p:nvPr/>
        </p:nvPicPr>
        <p:blipFill>
          <a:blip r:embed="rId3">
            <a:alphaModFix/>
          </a:blip>
          <a:stretch>
            <a:fillRect/>
          </a:stretch>
        </p:blipFill>
        <p:spPr>
          <a:xfrm>
            <a:off x="82225" y="1735225"/>
            <a:ext cx="4408124" cy="2618325"/>
          </a:xfrm>
          <a:prstGeom prst="rect">
            <a:avLst/>
          </a:prstGeom>
          <a:noFill/>
          <a:ln>
            <a:noFill/>
          </a:ln>
        </p:spPr>
      </p:pic>
      <p:pic>
        <p:nvPicPr>
          <p:cNvPr id="590" name="Google Shape;590;p69"/>
          <p:cNvPicPr preferRelativeResize="0"/>
          <p:nvPr/>
        </p:nvPicPr>
        <p:blipFill>
          <a:blip r:embed="rId4">
            <a:alphaModFix/>
          </a:blip>
          <a:stretch>
            <a:fillRect/>
          </a:stretch>
        </p:blipFill>
        <p:spPr>
          <a:xfrm>
            <a:off x="4599800" y="1735225"/>
            <a:ext cx="4408125" cy="26208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70"/>
          <p:cNvPicPr preferRelativeResize="0"/>
          <p:nvPr/>
        </p:nvPicPr>
        <p:blipFill rotWithShape="1">
          <a:blip r:embed="rId3">
            <a:alphaModFix/>
          </a:blip>
          <a:srcRect b="0" l="0" r="0" t="5383"/>
          <a:stretch/>
        </p:blipFill>
        <p:spPr>
          <a:xfrm>
            <a:off x="548025" y="620750"/>
            <a:ext cx="8047951" cy="4522750"/>
          </a:xfrm>
          <a:prstGeom prst="rect">
            <a:avLst/>
          </a:prstGeom>
          <a:noFill/>
          <a:ln cap="flat" cmpd="sng" w="19050">
            <a:solidFill>
              <a:srgbClr val="000000"/>
            </a:solidFill>
            <a:prstDash val="solid"/>
            <a:round/>
            <a:headEnd len="sm" w="sm" type="none"/>
            <a:tailEnd len="sm" w="sm" type="none"/>
          </a:ln>
        </p:spPr>
      </p:pic>
      <p:sp>
        <p:nvSpPr>
          <p:cNvPr id="596" name="Google Shape;596;p70"/>
          <p:cNvSpPr txBox="1"/>
          <p:nvPr/>
        </p:nvSpPr>
        <p:spPr>
          <a:xfrm>
            <a:off x="548025" y="196450"/>
            <a:ext cx="8048100" cy="424200"/>
          </a:xfrm>
          <a:prstGeom prst="rect">
            <a:avLst/>
          </a:prstGeom>
          <a:solidFill>
            <a:schemeClr val="accent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150">
                <a:solidFill>
                  <a:schemeClr val="dk1"/>
                </a:solidFill>
                <a:latin typeface="Merriweather"/>
                <a:ea typeface="Merriweather"/>
                <a:cs typeface="Merriweather"/>
                <a:sym typeface="Merriweather"/>
              </a:rPr>
              <a:t>Performance of of the </a:t>
            </a:r>
            <a:r>
              <a:rPr b="1" lang="en" sz="2150" u="sng">
                <a:solidFill>
                  <a:srgbClr val="CC0000"/>
                </a:solidFill>
                <a:latin typeface="Merriweather"/>
                <a:ea typeface="Merriweather"/>
                <a:cs typeface="Merriweather"/>
                <a:sym typeface="Merriweather"/>
              </a:rPr>
              <a:t>Thermophilic</a:t>
            </a:r>
            <a:r>
              <a:rPr b="1" lang="en" sz="2150">
                <a:solidFill>
                  <a:srgbClr val="CC0000"/>
                </a:solidFill>
                <a:latin typeface="Merriweather"/>
                <a:ea typeface="Merriweather"/>
                <a:cs typeface="Merriweather"/>
                <a:sym typeface="Merriweather"/>
              </a:rPr>
              <a:t> </a:t>
            </a:r>
            <a:r>
              <a:rPr b="1" lang="en" sz="2150">
                <a:solidFill>
                  <a:schemeClr val="dk1"/>
                </a:solidFill>
                <a:latin typeface="Merriweather"/>
                <a:ea typeface="Merriweather"/>
                <a:cs typeface="Merriweather"/>
                <a:sym typeface="Merriweather"/>
              </a:rPr>
              <a:t>Model</a:t>
            </a:r>
            <a:endParaRPr b="1" sz="2150">
              <a:solidFill>
                <a:schemeClr val="dk1"/>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71"/>
          <p:cNvPicPr preferRelativeResize="0"/>
          <p:nvPr/>
        </p:nvPicPr>
        <p:blipFill>
          <a:blip r:embed="rId3">
            <a:alphaModFix/>
          </a:blip>
          <a:stretch>
            <a:fillRect/>
          </a:stretch>
        </p:blipFill>
        <p:spPr>
          <a:xfrm>
            <a:off x="549925" y="284650"/>
            <a:ext cx="8044152" cy="4782650"/>
          </a:xfrm>
          <a:prstGeom prst="rect">
            <a:avLst/>
          </a:prstGeom>
          <a:noFill/>
          <a:ln cap="flat" cmpd="sng" w="19050">
            <a:solidFill>
              <a:srgbClr val="000000"/>
            </a:solidFill>
            <a:prstDash val="solid"/>
            <a:round/>
            <a:headEnd len="sm" w="sm" type="none"/>
            <a:tailEnd len="sm" w="sm" type="none"/>
          </a:ln>
        </p:spPr>
      </p:pic>
      <p:sp>
        <p:nvSpPr>
          <p:cNvPr id="602" name="Google Shape;602;p71"/>
          <p:cNvSpPr txBox="1"/>
          <p:nvPr/>
        </p:nvSpPr>
        <p:spPr>
          <a:xfrm>
            <a:off x="549975" y="88350"/>
            <a:ext cx="8044200" cy="424200"/>
          </a:xfrm>
          <a:prstGeom prst="rect">
            <a:avLst/>
          </a:prstGeom>
          <a:solidFill>
            <a:schemeClr val="accent3"/>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150">
                <a:solidFill>
                  <a:schemeClr val="dk1"/>
                </a:solidFill>
                <a:latin typeface="Merriweather"/>
                <a:ea typeface="Merriweather"/>
                <a:cs typeface="Merriweather"/>
                <a:sym typeface="Merriweather"/>
              </a:rPr>
              <a:t>Performance of of the</a:t>
            </a:r>
            <a:r>
              <a:rPr b="1" lang="en" sz="2150" u="sng">
                <a:solidFill>
                  <a:srgbClr val="B6D7A8"/>
                </a:solidFill>
                <a:latin typeface="Merriweather"/>
                <a:ea typeface="Merriweather"/>
                <a:cs typeface="Merriweather"/>
                <a:sym typeface="Merriweather"/>
              </a:rPr>
              <a:t> </a:t>
            </a:r>
            <a:r>
              <a:rPr b="1" lang="en" sz="2150" u="sng">
                <a:solidFill>
                  <a:srgbClr val="45818E"/>
                </a:solidFill>
                <a:latin typeface="Merriweather"/>
                <a:ea typeface="Merriweather"/>
                <a:cs typeface="Merriweather"/>
                <a:sym typeface="Merriweather"/>
              </a:rPr>
              <a:t>Psychrophilic</a:t>
            </a:r>
            <a:r>
              <a:rPr b="1" lang="en" sz="2150">
                <a:solidFill>
                  <a:srgbClr val="B6D7A8"/>
                </a:solidFill>
                <a:latin typeface="Merriweather"/>
                <a:ea typeface="Merriweather"/>
                <a:cs typeface="Merriweather"/>
                <a:sym typeface="Merriweather"/>
              </a:rPr>
              <a:t> </a:t>
            </a:r>
            <a:r>
              <a:rPr b="1" lang="en" sz="2150">
                <a:solidFill>
                  <a:schemeClr val="dk1"/>
                </a:solidFill>
                <a:latin typeface="Merriweather"/>
                <a:ea typeface="Merriweather"/>
                <a:cs typeface="Merriweather"/>
                <a:sym typeface="Merriweather"/>
              </a:rPr>
              <a:t>Model</a:t>
            </a:r>
            <a:endParaRPr b="1" sz="2150">
              <a:solidFill>
                <a:schemeClr val="dk1"/>
              </a:solidFill>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2"/>
          <p:cNvSpPr txBox="1"/>
          <p:nvPr/>
        </p:nvSpPr>
        <p:spPr>
          <a:xfrm>
            <a:off x="-18000" y="0"/>
            <a:ext cx="9144000" cy="11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50">
                <a:solidFill>
                  <a:schemeClr val="dk1"/>
                </a:solidFill>
                <a:latin typeface="Merriweather"/>
                <a:ea typeface="Merriweather"/>
                <a:cs typeface="Merriweather"/>
                <a:sym typeface="Merriweather"/>
              </a:rPr>
              <a:t>Step 5: Determine the </a:t>
            </a:r>
            <a:r>
              <a:rPr b="1" lang="en" sz="2350">
                <a:solidFill>
                  <a:schemeClr val="dk1"/>
                </a:solidFill>
                <a:latin typeface="Merriweather"/>
                <a:ea typeface="Merriweather"/>
                <a:cs typeface="Merriweather"/>
                <a:sym typeface="Merriweather"/>
              </a:rPr>
              <a:t>likelihood</a:t>
            </a:r>
            <a:r>
              <a:rPr b="1" lang="en" sz="2350">
                <a:solidFill>
                  <a:schemeClr val="dk1"/>
                </a:solidFill>
                <a:latin typeface="Merriweather"/>
                <a:ea typeface="Merriweather"/>
                <a:cs typeface="Merriweather"/>
                <a:sym typeface="Merriweather"/>
              </a:rPr>
              <a:t> of </a:t>
            </a:r>
            <a:r>
              <a:rPr b="1" lang="en" sz="2350">
                <a:solidFill>
                  <a:schemeClr val="dk1"/>
                </a:solidFill>
                <a:latin typeface="Merriweather"/>
                <a:ea typeface="Merriweather"/>
                <a:cs typeface="Merriweather"/>
                <a:sym typeface="Merriweather"/>
              </a:rPr>
              <a:t>misclassifying</a:t>
            </a:r>
            <a:r>
              <a:rPr b="1" lang="en" sz="2350">
                <a:solidFill>
                  <a:schemeClr val="dk1"/>
                </a:solidFill>
                <a:latin typeface="Merriweather"/>
                <a:ea typeface="Merriweather"/>
                <a:cs typeface="Merriweather"/>
                <a:sym typeface="Merriweather"/>
              </a:rPr>
              <a:t> a sequence as </a:t>
            </a:r>
            <a:r>
              <a:rPr b="1" lang="en" sz="2350">
                <a:solidFill>
                  <a:schemeClr val="dk1"/>
                </a:solidFill>
                <a:latin typeface="Merriweather"/>
                <a:ea typeface="Merriweather"/>
                <a:cs typeface="Merriweather"/>
                <a:sym typeface="Merriweather"/>
              </a:rPr>
              <a:t>Thermophilic</a:t>
            </a:r>
            <a:r>
              <a:rPr b="1" lang="en" sz="2350">
                <a:solidFill>
                  <a:schemeClr val="dk1"/>
                </a:solidFill>
                <a:latin typeface="Merriweather"/>
                <a:ea typeface="Merriweather"/>
                <a:cs typeface="Merriweather"/>
                <a:sym typeface="Merriweather"/>
              </a:rPr>
              <a:t> or </a:t>
            </a:r>
            <a:r>
              <a:rPr b="1" lang="en" sz="2350">
                <a:solidFill>
                  <a:schemeClr val="dk1"/>
                </a:solidFill>
                <a:latin typeface="Merriweather"/>
                <a:ea typeface="Merriweather"/>
                <a:cs typeface="Merriweather"/>
                <a:sym typeface="Merriweather"/>
              </a:rPr>
              <a:t>Psychrophilic</a:t>
            </a:r>
            <a:r>
              <a:rPr b="1" lang="en" sz="2350">
                <a:solidFill>
                  <a:schemeClr val="dk1"/>
                </a:solidFill>
                <a:latin typeface="Merriweather"/>
                <a:ea typeface="Merriweather"/>
                <a:cs typeface="Merriweather"/>
                <a:sym typeface="Merriweather"/>
              </a:rPr>
              <a:t> given a Viterbi Score Threshold. (Confusion Matrix and ROC) </a:t>
            </a:r>
            <a:endParaRPr b="1" sz="1250">
              <a:solidFill>
                <a:schemeClr val="dk1"/>
              </a:solidFill>
              <a:latin typeface="Merriweather"/>
              <a:ea typeface="Merriweather"/>
              <a:cs typeface="Merriweather"/>
              <a:sym typeface="Merriweather"/>
            </a:endParaRPr>
          </a:p>
        </p:txBody>
      </p:sp>
      <p:pic>
        <p:nvPicPr>
          <p:cNvPr id="608" name="Google Shape;608;p72"/>
          <p:cNvPicPr preferRelativeResize="0"/>
          <p:nvPr/>
        </p:nvPicPr>
        <p:blipFill>
          <a:blip r:embed="rId3">
            <a:alphaModFix/>
          </a:blip>
          <a:stretch>
            <a:fillRect/>
          </a:stretch>
        </p:blipFill>
        <p:spPr>
          <a:xfrm>
            <a:off x="422576" y="1429800"/>
            <a:ext cx="3654826" cy="3377250"/>
          </a:xfrm>
          <a:prstGeom prst="rect">
            <a:avLst/>
          </a:prstGeom>
          <a:noFill/>
          <a:ln cap="flat" cmpd="sng" w="9525">
            <a:solidFill>
              <a:srgbClr val="000000"/>
            </a:solidFill>
            <a:prstDash val="solid"/>
            <a:round/>
            <a:headEnd len="sm" w="sm" type="none"/>
            <a:tailEnd len="sm" w="sm" type="none"/>
          </a:ln>
        </p:spPr>
      </p:pic>
      <p:pic>
        <p:nvPicPr>
          <p:cNvPr id="609" name="Google Shape;609;p72"/>
          <p:cNvPicPr preferRelativeResize="0"/>
          <p:nvPr/>
        </p:nvPicPr>
        <p:blipFill>
          <a:blip r:embed="rId4">
            <a:alphaModFix/>
          </a:blip>
          <a:stretch>
            <a:fillRect/>
          </a:stretch>
        </p:blipFill>
        <p:spPr>
          <a:xfrm>
            <a:off x="4378900" y="1429800"/>
            <a:ext cx="4257388" cy="33772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46"/>
          <p:cNvSpPr txBox="1"/>
          <p:nvPr/>
        </p:nvSpPr>
        <p:spPr>
          <a:xfrm>
            <a:off x="516425" y="363800"/>
            <a:ext cx="76479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rgbClr val="B45F06"/>
                </a:solidFill>
                <a:latin typeface="Merriweather"/>
                <a:ea typeface="Merriweather"/>
                <a:cs typeface="Merriweather"/>
                <a:sym typeface="Merriweather"/>
              </a:rPr>
              <a:t>What is a HSP and their Purpose? </a:t>
            </a:r>
            <a:endParaRPr b="1" sz="2750">
              <a:solidFill>
                <a:srgbClr val="B45F06"/>
              </a:solidFill>
              <a:latin typeface="Merriweather"/>
              <a:ea typeface="Merriweather"/>
              <a:cs typeface="Merriweather"/>
              <a:sym typeface="Merriweather"/>
            </a:endParaRPr>
          </a:p>
          <a:p>
            <a:pPr indent="457200" lvl="0" marL="0" rtl="0" algn="l">
              <a:spcBef>
                <a:spcPts val="0"/>
              </a:spcBef>
              <a:spcAft>
                <a:spcPts val="0"/>
              </a:spcAft>
              <a:buNone/>
            </a:pPr>
            <a:r>
              <a:rPr b="1" lang="en" sz="1750">
                <a:solidFill>
                  <a:srgbClr val="B45F06"/>
                </a:solidFill>
                <a:latin typeface="Merriweather"/>
                <a:ea typeface="Merriweather"/>
                <a:cs typeface="Merriweather"/>
                <a:sym typeface="Merriweather"/>
              </a:rPr>
              <a:t>Partially Denatured Proteins, Renauturing &amp; HSP70’s Role</a:t>
            </a:r>
            <a:endParaRPr b="1" sz="1750">
              <a:solidFill>
                <a:srgbClr val="B45F06"/>
              </a:solidFill>
              <a:latin typeface="Merriweather"/>
              <a:ea typeface="Merriweather"/>
              <a:cs typeface="Merriweather"/>
              <a:sym typeface="Merriweather"/>
            </a:endParaRPr>
          </a:p>
        </p:txBody>
      </p:sp>
      <p:sp>
        <p:nvSpPr>
          <p:cNvPr id="286" name="Google Shape;286;p46"/>
          <p:cNvSpPr txBox="1"/>
          <p:nvPr/>
        </p:nvSpPr>
        <p:spPr>
          <a:xfrm>
            <a:off x="516425" y="1736700"/>
            <a:ext cx="85665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Binding Domain Specificity Hypothesis </a:t>
            </a:r>
            <a:endParaRPr b="1" sz="275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b="1" lang="en" sz="1750">
                <a:solidFill>
                  <a:schemeClr val="dk1"/>
                </a:solidFill>
                <a:latin typeface="Merriweather"/>
                <a:ea typeface="Merriweather"/>
                <a:cs typeface="Merriweather"/>
                <a:sym typeface="Merriweather"/>
              </a:rPr>
              <a:t>Thermophilic versus Psychrophilic HSP70 s</a:t>
            </a:r>
            <a:endParaRPr b="1" sz="2750">
              <a:solidFill>
                <a:schemeClr val="dk1"/>
              </a:solidFill>
              <a:latin typeface="Merriweather"/>
              <a:ea typeface="Merriweather"/>
              <a:cs typeface="Merriweather"/>
              <a:sym typeface="Merriweather"/>
            </a:endParaRPr>
          </a:p>
        </p:txBody>
      </p:sp>
      <p:sp>
        <p:nvSpPr>
          <p:cNvPr id="287" name="Google Shape;287;p46"/>
          <p:cNvSpPr txBox="1"/>
          <p:nvPr/>
        </p:nvSpPr>
        <p:spPr>
          <a:xfrm>
            <a:off x="516422" y="3161613"/>
            <a:ext cx="8566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Design of Experiment and Results</a:t>
            </a:r>
            <a:endParaRPr b="1" sz="2750">
              <a:solidFill>
                <a:schemeClr val="dk1"/>
              </a:solidFill>
              <a:latin typeface="Merriweather"/>
              <a:ea typeface="Merriweather"/>
              <a:cs typeface="Merriweather"/>
              <a:sym typeface="Merriweather"/>
            </a:endParaRPr>
          </a:p>
          <a:p>
            <a:pPr indent="0" lvl="0" marL="0" rtl="0" algn="l">
              <a:spcBef>
                <a:spcPts val="0"/>
              </a:spcBef>
              <a:spcAft>
                <a:spcPts val="0"/>
              </a:spcAft>
              <a:buNone/>
            </a:pPr>
            <a:r>
              <a:rPr b="1" lang="en" sz="1750">
                <a:solidFill>
                  <a:schemeClr val="dk1"/>
                </a:solidFill>
                <a:latin typeface="Merriweather"/>
                <a:ea typeface="Merriweather"/>
                <a:cs typeface="Merriweather"/>
                <a:sym typeface="Merriweather"/>
              </a:rPr>
              <a:t>Did the HMM pick up differences in a highly conserved protein with organisms experiencing diametrically opposed stressors</a:t>
            </a:r>
            <a:endParaRPr b="1" sz="1750">
              <a:solidFill>
                <a:schemeClr val="dk1"/>
              </a:solidFill>
              <a:latin typeface="Merriweather"/>
              <a:ea typeface="Merriweather"/>
              <a:cs typeface="Merriweather"/>
              <a:sym typeface="Merriweather"/>
            </a:endParaRPr>
          </a:p>
        </p:txBody>
      </p:sp>
      <p:sp>
        <p:nvSpPr>
          <p:cNvPr id="288" name="Google Shape;288;p46"/>
          <p:cNvSpPr txBox="1"/>
          <p:nvPr/>
        </p:nvSpPr>
        <p:spPr>
          <a:xfrm>
            <a:off x="475948" y="4335200"/>
            <a:ext cx="81921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b="1" lang="en" sz="2650">
                <a:solidFill>
                  <a:schemeClr val="dk1"/>
                </a:solidFill>
                <a:latin typeface="Merriweather"/>
                <a:ea typeface="Merriweather"/>
                <a:cs typeface="Merriweather"/>
                <a:sym typeface="Merriweather"/>
              </a:rPr>
              <a:t>Conclusions, Future Directions &amp; Applications</a:t>
            </a:r>
            <a:endParaRPr>
              <a:solidFill>
                <a:schemeClr val="dk1"/>
              </a:solidFill>
            </a:endParaRPr>
          </a:p>
        </p:txBody>
      </p:sp>
      <p:sp>
        <p:nvSpPr>
          <p:cNvPr id="289" name="Google Shape;289;p46"/>
          <p:cNvSpPr txBox="1"/>
          <p:nvPr/>
        </p:nvSpPr>
        <p:spPr>
          <a:xfrm>
            <a:off x="196954" y="363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B45F06"/>
                </a:solidFill>
                <a:latin typeface="Merriweather"/>
                <a:ea typeface="Merriweather"/>
                <a:cs typeface="Merriweather"/>
                <a:sym typeface="Merriweather"/>
              </a:rPr>
              <a:t>1.</a:t>
            </a:r>
            <a:endParaRPr b="1" sz="1450">
              <a:solidFill>
                <a:srgbClr val="B45F06"/>
              </a:solidFill>
              <a:latin typeface="Merriweather"/>
              <a:ea typeface="Merriweather"/>
              <a:cs typeface="Merriweather"/>
              <a:sym typeface="Merriweather"/>
            </a:endParaRPr>
          </a:p>
        </p:txBody>
      </p:sp>
      <p:sp>
        <p:nvSpPr>
          <p:cNvPr id="290" name="Google Shape;290;p46"/>
          <p:cNvSpPr txBox="1"/>
          <p:nvPr/>
        </p:nvSpPr>
        <p:spPr>
          <a:xfrm>
            <a:off x="196954" y="17367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291" name="Google Shape;291;p46"/>
          <p:cNvSpPr txBox="1"/>
          <p:nvPr/>
        </p:nvSpPr>
        <p:spPr>
          <a:xfrm>
            <a:off x="155529" y="44464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r>
              <a:rPr b="1" lang="en" sz="1450">
                <a:solidFill>
                  <a:schemeClr val="dk1"/>
                </a:solidFill>
                <a:latin typeface="Merriweather"/>
                <a:ea typeface="Merriweather"/>
                <a:cs typeface="Merriweather"/>
                <a:sym typeface="Merriweather"/>
              </a:rPr>
              <a:t>.</a:t>
            </a:r>
            <a:endParaRPr b="1" sz="1450">
              <a:solidFill>
                <a:schemeClr val="dk1"/>
              </a:solidFill>
              <a:latin typeface="Merriweather"/>
              <a:ea typeface="Merriweather"/>
              <a:cs typeface="Merriweather"/>
              <a:sym typeface="Merriweather"/>
            </a:endParaRPr>
          </a:p>
        </p:txBody>
      </p:sp>
      <p:sp>
        <p:nvSpPr>
          <p:cNvPr id="292" name="Google Shape;292;p46"/>
          <p:cNvSpPr txBox="1"/>
          <p:nvPr/>
        </p:nvSpPr>
        <p:spPr>
          <a:xfrm>
            <a:off x="196954" y="31095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3"/>
          <p:cNvPicPr preferRelativeResize="0"/>
          <p:nvPr/>
        </p:nvPicPr>
        <p:blipFill>
          <a:blip r:embed="rId3">
            <a:alphaModFix/>
          </a:blip>
          <a:stretch>
            <a:fillRect/>
          </a:stretch>
        </p:blipFill>
        <p:spPr>
          <a:xfrm>
            <a:off x="485175" y="786476"/>
            <a:ext cx="7399401" cy="4365500"/>
          </a:xfrm>
          <a:prstGeom prst="rect">
            <a:avLst/>
          </a:prstGeom>
          <a:noFill/>
          <a:ln cap="flat" cmpd="sng" w="19050">
            <a:solidFill>
              <a:srgbClr val="000000"/>
            </a:solidFill>
            <a:prstDash val="solid"/>
            <a:round/>
            <a:headEnd len="sm" w="sm" type="none"/>
            <a:tailEnd len="sm" w="sm" type="none"/>
          </a:ln>
        </p:spPr>
      </p:pic>
      <p:cxnSp>
        <p:nvCxnSpPr>
          <p:cNvPr id="615" name="Google Shape;615;p73"/>
          <p:cNvCxnSpPr/>
          <p:nvPr/>
        </p:nvCxnSpPr>
        <p:spPr>
          <a:xfrm>
            <a:off x="1143295" y="2846851"/>
            <a:ext cx="6741300" cy="7500"/>
          </a:xfrm>
          <a:prstGeom prst="straightConnector1">
            <a:avLst/>
          </a:prstGeom>
          <a:noFill/>
          <a:ln cap="flat" cmpd="sng" w="38100">
            <a:solidFill>
              <a:srgbClr val="FF0000"/>
            </a:solidFill>
            <a:prstDash val="solid"/>
            <a:round/>
            <a:headEnd len="med" w="med" type="none"/>
            <a:tailEnd len="med" w="med" type="none"/>
          </a:ln>
        </p:spPr>
      </p:cxnSp>
      <p:cxnSp>
        <p:nvCxnSpPr>
          <p:cNvPr id="616" name="Google Shape;616;p73"/>
          <p:cNvCxnSpPr/>
          <p:nvPr/>
        </p:nvCxnSpPr>
        <p:spPr>
          <a:xfrm flipH="1" rot="10800000">
            <a:off x="4533075" y="2241446"/>
            <a:ext cx="2100" cy="612900"/>
          </a:xfrm>
          <a:prstGeom prst="straightConnector1">
            <a:avLst/>
          </a:prstGeom>
          <a:noFill/>
          <a:ln cap="flat" cmpd="sng" w="28575">
            <a:solidFill>
              <a:srgbClr val="FF0000"/>
            </a:solidFill>
            <a:prstDash val="solid"/>
            <a:round/>
            <a:headEnd len="med" w="med" type="none"/>
            <a:tailEnd len="med" w="med" type="triangle"/>
          </a:ln>
        </p:spPr>
      </p:cxnSp>
      <p:sp>
        <p:nvSpPr>
          <p:cNvPr id="617" name="Google Shape;617;p73"/>
          <p:cNvSpPr txBox="1"/>
          <p:nvPr/>
        </p:nvSpPr>
        <p:spPr>
          <a:xfrm>
            <a:off x="0" y="0"/>
            <a:ext cx="93792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50">
                <a:solidFill>
                  <a:schemeClr val="dk1"/>
                </a:solidFill>
                <a:latin typeface="Merriweather"/>
                <a:ea typeface="Merriweather"/>
                <a:cs typeface="Merriweather"/>
                <a:sym typeface="Merriweather"/>
              </a:rPr>
              <a:t>Is there a good cut off viterbi score that will get all the Thermophilic </a:t>
            </a:r>
            <a:r>
              <a:rPr b="1" lang="en" sz="1850">
                <a:solidFill>
                  <a:schemeClr val="dk1"/>
                </a:solidFill>
                <a:latin typeface="Merriweather"/>
                <a:ea typeface="Merriweather"/>
                <a:cs typeface="Merriweather"/>
                <a:sym typeface="Merriweather"/>
              </a:rPr>
              <a:t>sequences</a:t>
            </a:r>
            <a:r>
              <a:rPr b="1" lang="en" sz="1850">
                <a:solidFill>
                  <a:schemeClr val="dk1"/>
                </a:solidFill>
                <a:latin typeface="Merriweather"/>
                <a:ea typeface="Merriweather"/>
                <a:cs typeface="Merriweather"/>
                <a:sym typeface="Merriweather"/>
              </a:rPr>
              <a:t>, and exclude all the Psychrophilic? </a:t>
            </a:r>
            <a:endParaRPr sz="900"/>
          </a:p>
        </p:txBody>
      </p:sp>
      <p:sp>
        <p:nvSpPr>
          <p:cNvPr id="618" name="Google Shape;618;p73"/>
          <p:cNvSpPr txBox="1"/>
          <p:nvPr/>
        </p:nvSpPr>
        <p:spPr>
          <a:xfrm>
            <a:off x="485125" y="786475"/>
            <a:ext cx="7399500" cy="350700"/>
          </a:xfrm>
          <a:prstGeom prst="rect">
            <a:avLst/>
          </a:prstGeom>
          <a:solidFill>
            <a:schemeClr val="accent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750">
                <a:solidFill>
                  <a:schemeClr val="dk1"/>
                </a:solidFill>
                <a:latin typeface="Merriweather"/>
                <a:ea typeface="Merriweather"/>
                <a:cs typeface="Merriweather"/>
                <a:sym typeface="Merriweather"/>
              </a:rPr>
              <a:t>Performance of of the </a:t>
            </a:r>
            <a:r>
              <a:rPr b="1" lang="en" sz="1750" u="sng">
                <a:solidFill>
                  <a:srgbClr val="CC0000"/>
                </a:solidFill>
                <a:latin typeface="Merriweather"/>
                <a:ea typeface="Merriweather"/>
                <a:cs typeface="Merriweather"/>
                <a:sym typeface="Merriweather"/>
              </a:rPr>
              <a:t>Thermophilic</a:t>
            </a:r>
            <a:r>
              <a:rPr b="1" lang="en" sz="1750">
                <a:solidFill>
                  <a:srgbClr val="CC0000"/>
                </a:solidFill>
                <a:latin typeface="Merriweather"/>
                <a:ea typeface="Merriweather"/>
                <a:cs typeface="Merriweather"/>
                <a:sym typeface="Merriweather"/>
              </a:rPr>
              <a:t> </a:t>
            </a:r>
            <a:r>
              <a:rPr b="1" lang="en" sz="1750">
                <a:solidFill>
                  <a:schemeClr val="dk1"/>
                </a:solidFill>
                <a:latin typeface="Merriweather"/>
                <a:ea typeface="Merriweather"/>
                <a:cs typeface="Merriweather"/>
                <a:sym typeface="Merriweather"/>
              </a:rPr>
              <a:t>Model</a:t>
            </a:r>
            <a:endParaRPr b="1" sz="1750">
              <a:solidFill>
                <a:schemeClr val="dk1"/>
              </a:solidFill>
              <a:latin typeface="Merriweather"/>
              <a:ea typeface="Merriweather"/>
              <a:cs typeface="Merriweather"/>
              <a:sym typeface="Merriweather"/>
            </a:endParaRPr>
          </a:p>
        </p:txBody>
      </p:sp>
      <p:sp>
        <p:nvSpPr>
          <p:cNvPr id="619" name="Google Shape;619;p73"/>
          <p:cNvSpPr txBox="1"/>
          <p:nvPr/>
        </p:nvSpPr>
        <p:spPr>
          <a:xfrm>
            <a:off x="7337275" y="2666075"/>
            <a:ext cx="20790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50">
                <a:solidFill>
                  <a:schemeClr val="dk1"/>
                </a:solidFill>
                <a:latin typeface="Merriweather"/>
                <a:ea typeface="Merriweather"/>
                <a:cs typeface="Merriweather"/>
                <a:sym typeface="Merriweather"/>
              </a:rPr>
              <a:t>-482.6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4"/>
          <p:cNvPicPr preferRelativeResize="0"/>
          <p:nvPr/>
        </p:nvPicPr>
        <p:blipFill>
          <a:blip r:embed="rId3">
            <a:alphaModFix/>
          </a:blip>
          <a:stretch>
            <a:fillRect/>
          </a:stretch>
        </p:blipFill>
        <p:spPr>
          <a:xfrm>
            <a:off x="2229282" y="754200"/>
            <a:ext cx="4750043" cy="4389300"/>
          </a:xfrm>
          <a:prstGeom prst="rect">
            <a:avLst/>
          </a:prstGeom>
          <a:noFill/>
          <a:ln cap="flat" cmpd="sng" w="19050">
            <a:solidFill>
              <a:srgbClr val="000000"/>
            </a:solidFill>
            <a:prstDash val="solid"/>
            <a:round/>
            <a:headEnd len="sm" w="sm" type="none"/>
            <a:tailEnd len="sm" w="sm" type="none"/>
          </a:ln>
        </p:spPr>
      </p:pic>
      <p:sp>
        <p:nvSpPr>
          <p:cNvPr id="625" name="Google Shape;625;p74"/>
          <p:cNvSpPr txBox="1"/>
          <p:nvPr/>
        </p:nvSpPr>
        <p:spPr>
          <a:xfrm>
            <a:off x="0" y="0"/>
            <a:ext cx="9144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50">
                <a:solidFill>
                  <a:schemeClr val="dk1"/>
                </a:solidFill>
                <a:latin typeface="Merriweather"/>
                <a:ea typeface="Merriweather"/>
                <a:cs typeface="Merriweather"/>
                <a:sym typeface="Merriweather"/>
              </a:rPr>
              <a:t>Confusion Matrix: </a:t>
            </a:r>
            <a:r>
              <a:rPr b="1" lang="en" sz="1750">
                <a:solidFill>
                  <a:schemeClr val="dk1"/>
                </a:solidFill>
                <a:latin typeface="Merriweather"/>
                <a:ea typeface="Merriweather"/>
                <a:cs typeface="Merriweather"/>
                <a:sym typeface="Merriweather"/>
              </a:rPr>
              <a:t>If I just get all the </a:t>
            </a:r>
            <a:r>
              <a:rPr b="1" lang="en" sz="1750">
                <a:solidFill>
                  <a:schemeClr val="dk1"/>
                </a:solidFill>
                <a:latin typeface="Merriweather"/>
                <a:ea typeface="Merriweather"/>
                <a:cs typeface="Merriweather"/>
                <a:sym typeface="Merriweather"/>
              </a:rPr>
              <a:t>sequences that score -482.6 or higher, what is the likelihood I will misclassify an unknown thermophilic sequence? </a:t>
            </a:r>
            <a:endParaRPr b="1" sz="1750">
              <a:solidFill>
                <a:schemeClr val="dk1"/>
              </a:solidFill>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75"/>
          <p:cNvPicPr preferRelativeResize="0"/>
          <p:nvPr/>
        </p:nvPicPr>
        <p:blipFill>
          <a:blip r:embed="rId3">
            <a:alphaModFix/>
          </a:blip>
          <a:stretch>
            <a:fillRect/>
          </a:stretch>
        </p:blipFill>
        <p:spPr>
          <a:xfrm>
            <a:off x="1759200" y="691150"/>
            <a:ext cx="5612701" cy="4452351"/>
          </a:xfrm>
          <a:prstGeom prst="rect">
            <a:avLst/>
          </a:prstGeom>
          <a:noFill/>
          <a:ln cap="flat" cmpd="sng" w="19050">
            <a:solidFill>
              <a:srgbClr val="000000"/>
            </a:solidFill>
            <a:prstDash val="solid"/>
            <a:round/>
            <a:headEnd len="sm" w="sm" type="none"/>
            <a:tailEnd len="sm" w="sm" type="none"/>
          </a:ln>
        </p:spPr>
      </p:pic>
      <p:sp>
        <p:nvSpPr>
          <p:cNvPr id="631" name="Google Shape;631;p75"/>
          <p:cNvSpPr txBox="1"/>
          <p:nvPr/>
        </p:nvSpPr>
        <p:spPr>
          <a:xfrm>
            <a:off x="0" y="0"/>
            <a:ext cx="9144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450">
                <a:solidFill>
                  <a:schemeClr val="dk1"/>
                </a:solidFill>
                <a:latin typeface="Merriweather"/>
                <a:ea typeface="Merriweather"/>
                <a:cs typeface="Merriweather"/>
                <a:sym typeface="Merriweather"/>
              </a:rPr>
              <a:t>Receiver Operating Characteristic Curve: What is the optimal Viterbi Score Threshold to </a:t>
            </a:r>
            <a:r>
              <a:rPr b="1" lang="en" sz="1450">
                <a:solidFill>
                  <a:srgbClr val="B45F06"/>
                </a:solidFill>
                <a:latin typeface="Merriweather"/>
                <a:ea typeface="Merriweather"/>
                <a:cs typeface="Merriweather"/>
                <a:sym typeface="Merriweather"/>
              </a:rPr>
              <a:t>maximize sensitivity </a:t>
            </a:r>
            <a:r>
              <a:rPr b="1" lang="en" sz="1450">
                <a:solidFill>
                  <a:schemeClr val="dk1"/>
                </a:solidFill>
                <a:latin typeface="Merriweather"/>
                <a:ea typeface="Merriweather"/>
                <a:cs typeface="Merriweather"/>
                <a:sym typeface="Merriweather"/>
              </a:rPr>
              <a:t>(correctly identifying true thermo seqs) while mitigating false positives?</a:t>
            </a:r>
            <a:endParaRPr b="1" sz="1450">
              <a:solidFill>
                <a:schemeClr val="dk1"/>
              </a:solidFill>
              <a:latin typeface="Merriweather"/>
              <a:ea typeface="Merriweather"/>
              <a:cs typeface="Merriweather"/>
              <a:sym typeface="Merriweather"/>
            </a:endParaRPr>
          </a:p>
        </p:txBody>
      </p:sp>
      <p:sp>
        <p:nvSpPr>
          <p:cNvPr id="632" name="Google Shape;632;p75"/>
          <p:cNvSpPr/>
          <p:nvPr/>
        </p:nvSpPr>
        <p:spPr>
          <a:xfrm>
            <a:off x="4062700" y="4383450"/>
            <a:ext cx="2264700" cy="20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6"/>
          <p:cNvSpPr txBox="1"/>
          <p:nvPr/>
        </p:nvSpPr>
        <p:spPr>
          <a:xfrm>
            <a:off x="85300" y="0"/>
            <a:ext cx="9058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50">
                <a:solidFill>
                  <a:schemeClr val="dk1"/>
                </a:solidFill>
                <a:latin typeface="Merriweather"/>
                <a:ea typeface="Merriweather"/>
                <a:cs typeface="Merriweather"/>
                <a:sym typeface="Merriweather"/>
              </a:rPr>
              <a:t>Is there a good cut off viterbi score that will get all the Psychrophilic sequences, and exclude all the Thermophilic? </a:t>
            </a:r>
            <a:endParaRPr sz="900"/>
          </a:p>
        </p:txBody>
      </p:sp>
      <p:pic>
        <p:nvPicPr>
          <p:cNvPr id="638" name="Google Shape;638;p76"/>
          <p:cNvPicPr preferRelativeResize="0"/>
          <p:nvPr/>
        </p:nvPicPr>
        <p:blipFill>
          <a:blip r:embed="rId3">
            <a:alphaModFix/>
          </a:blip>
          <a:stretch>
            <a:fillRect/>
          </a:stretch>
        </p:blipFill>
        <p:spPr>
          <a:xfrm>
            <a:off x="678425" y="840025"/>
            <a:ext cx="7366350" cy="4379675"/>
          </a:xfrm>
          <a:prstGeom prst="rect">
            <a:avLst/>
          </a:prstGeom>
          <a:noFill/>
          <a:ln cap="flat" cmpd="sng" w="9525">
            <a:solidFill>
              <a:srgbClr val="000000"/>
            </a:solidFill>
            <a:prstDash val="solid"/>
            <a:round/>
            <a:headEnd len="sm" w="sm" type="none"/>
            <a:tailEnd len="sm" w="sm" type="none"/>
          </a:ln>
        </p:spPr>
      </p:pic>
      <p:sp>
        <p:nvSpPr>
          <p:cNvPr id="639" name="Google Shape;639;p76"/>
          <p:cNvSpPr txBox="1"/>
          <p:nvPr/>
        </p:nvSpPr>
        <p:spPr>
          <a:xfrm>
            <a:off x="678425" y="678000"/>
            <a:ext cx="7366500" cy="3588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550">
                <a:solidFill>
                  <a:schemeClr val="dk1"/>
                </a:solidFill>
                <a:latin typeface="Merriweather"/>
                <a:ea typeface="Merriweather"/>
                <a:cs typeface="Merriweather"/>
                <a:sym typeface="Merriweather"/>
              </a:rPr>
              <a:t>Performance of of the</a:t>
            </a:r>
            <a:r>
              <a:rPr b="1" lang="en" sz="1550" u="sng">
                <a:solidFill>
                  <a:srgbClr val="B6D7A8"/>
                </a:solidFill>
                <a:latin typeface="Merriweather"/>
                <a:ea typeface="Merriweather"/>
                <a:cs typeface="Merriweather"/>
                <a:sym typeface="Merriweather"/>
              </a:rPr>
              <a:t> </a:t>
            </a:r>
            <a:r>
              <a:rPr b="1" lang="en" sz="1550" u="sng">
                <a:solidFill>
                  <a:srgbClr val="45818E"/>
                </a:solidFill>
                <a:latin typeface="Merriweather"/>
                <a:ea typeface="Merriweather"/>
                <a:cs typeface="Merriweather"/>
                <a:sym typeface="Merriweather"/>
              </a:rPr>
              <a:t>Psychrophilic</a:t>
            </a:r>
            <a:r>
              <a:rPr b="1" lang="en" sz="1550">
                <a:solidFill>
                  <a:srgbClr val="B6D7A8"/>
                </a:solidFill>
                <a:latin typeface="Merriweather"/>
                <a:ea typeface="Merriweather"/>
                <a:cs typeface="Merriweather"/>
                <a:sym typeface="Merriweather"/>
              </a:rPr>
              <a:t> </a:t>
            </a:r>
            <a:r>
              <a:rPr b="1" lang="en" sz="1550">
                <a:solidFill>
                  <a:schemeClr val="dk1"/>
                </a:solidFill>
                <a:latin typeface="Merriweather"/>
                <a:ea typeface="Merriweather"/>
                <a:cs typeface="Merriweather"/>
                <a:sym typeface="Merriweather"/>
              </a:rPr>
              <a:t>Model</a:t>
            </a:r>
            <a:endParaRPr b="1" sz="1550">
              <a:solidFill>
                <a:schemeClr val="dk1"/>
              </a:solidFill>
              <a:latin typeface="Merriweather"/>
              <a:ea typeface="Merriweather"/>
              <a:cs typeface="Merriweather"/>
              <a:sym typeface="Merriweather"/>
            </a:endParaRPr>
          </a:p>
        </p:txBody>
      </p:sp>
      <p:cxnSp>
        <p:nvCxnSpPr>
          <p:cNvPr id="640" name="Google Shape;640;p76"/>
          <p:cNvCxnSpPr/>
          <p:nvPr/>
        </p:nvCxnSpPr>
        <p:spPr>
          <a:xfrm>
            <a:off x="1371895" y="1856251"/>
            <a:ext cx="6741300" cy="7500"/>
          </a:xfrm>
          <a:prstGeom prst="straightConnector1">
            <a:avLst/>
          </a:prstGeom>
          <a:noFill/>
          <a:ln cap="flat" cmpd="sng" w="38100">
            <a:solidFill>
              <a:srgbClr val="FF0000"/>
            </a:solidFill>
            <a:prstDash val="solid"/>
            <a:round/>
            <a:headEnd len="med" w="med" type="none"/>
            <a:tailEnd len="med" w="med" type="none"/>
          </a:ln>
        </p:spPr>
      </p:cxnSp>
      <p:cxnSp>
        <p:nvCxnSpPr>
          <p:cNvPr id="641" name="Google Shape;641;p76"/>
          <p:cNvCxnSpPr/>
          <p:nvPr/>
        </p:nvCxnSpPr>
        <p:spPr>
          <a:xfrm flipH="1" rot="10800000">
            <a:off x="4785050" y="1250846"/>
            <a:ext cx="2100" cy="612900"/>
          </a:xfrm>
          <a:prstGeom prst="straightConnector1">
            <a:avLst/>
          </a:prstGeom>
          <a:noFill/>
          <a:ln cap="flat" cmpd="sng" w="28575">
            <a:solidFill>
              <a:srgbClr val="FF0000"/>
            </a:solidFill>
            <a:prstDash val="solid"/>
            <a:round/>
            <a:headEnd len="med" w="med" type="none"/>
            <a:tailEnd len="med" w="med" type="triangle"/>
          </a:ln>
        </p:spPr>
      </p:cxnSp>
      <p:sp>
        <p:nvSpPr>
          <p:cNvPr id="642" name="Google Shape;642;p76"/>
          <p:cNvSpPr txBox="1"/>
          <p:nvPr/>
        </p:nvSpPr>
        <p:spPr>
          <a:xfrm>
            <a:off x="7360650" y="1633050"/>
            <a:ext cx="2532900"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50">
                <a:solidFill>
                  <a:schemeClr val="dk1"/>
                </a:solidFill>
                <a:latin typeface="Merriweather"/>
                <a:ea typeface="Merriweather"/>
                <a:cs typeface="Merriweather"/>
                <a:sym typeface="Merriweather"/>
              </a:rPr>
              <a:t>-431.37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7"/>
          <p:cNvSpPr txBox="1"/>
          <p:nvPr/>
        </p:nvSpPr>
        <p:spPr>
          <a:xfrm>
            <a:off x="0" y="0"/>
            <a:ext cx="9144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50">
                <a:solidFill>
                  <a:schemeClr val="dk1"/>
                </a:solidFill>
                <a:latin typeface="Merriweather"/>
                <a:ea typeface="Merriweather"/>
                <a:cs typeface="Merriweather"/>
                <a:sym typeface="Merriweather"/>
              </a:rPr>
              <a:t>Confusion Matrix: If I just get all the sequences that score</a:t>
            </a:r>
            <a:r>
              <a:rPr b="1" lang="en" sz="1750">
                <a:solidFill>
                  <a:schemeClr val="dk1"/>
                </a:solidFill>
                <a:latin typeface="Merriweather"/>
                <a:ea typeface="Merriweather"/>
                <a:cs typeface="Merriweather"/>
                <a:sym typeface="Merriweather"/>
              </a:rPr>
              <a:t> -431.37 or h</a:t>
            </a:r>
            <a:r>
              <a:rPr b="1" lang="en" sz="1750">
                <a:solidFill>
                  <a:schemeClr val="dk1"/>
                </a:solidFill>
                <a:latin typeface="Merriweather"/>
                <a:ea typeface="Merriweather"/>
                <a:cs typeface="Merriweather"/>
                <a:sym typeface="Merriweather"/>
              </a:rPr>
              <a:t>igher, what is the likelihood I will misclassify an unknown psychrophilic sequence? </a:t>
            </a:r>
            <a:endParaRPr b="1" sz="1750">
              <a:solidFill>
                <a:schemeClr val="dk1"/>
              </a:solidFill>
              <a:latin typeface="Merriweather"/>
              <a:ea typeface="Merriweather"/>
              <a:cs typeface="Merriweather"/>
              <a:sym typeface="Merriweather"/>
            </a:endParaRPr>
          </a:p>
        </p:txBody>
      </p:sp>
      <p:pic>
        <p:nvPicPr>
          <p:cNvPr id="648" name="Google Shape;648;p77"/>
          <p:cNvPicPr preferRelativeResize="0"/>
          <p:nvPr/>
        </p:nvPicPr>
        <p:blipFill>
          <a:blip r:embed="rId3">
            <a:alphaModFix/>
          </a:blip>
          <a:stretch>
            <a:fillRect/>
          </a:stretch>
        </p:blipFill>
        <p:spPr>
          <a:xfrm>
            <a:off x="2301734" y="723300"/>
            <a:ext cx="4780091" cy="44202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8"/>
          <p:cNvSpPr txBox="1"/>
          <p:nvPr/>
        </p:nvSpPr>
        <p:spPr>
          <a:xfrm>
            <a:off x="0" y="0"/>
            <a:ext cx="9144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450">
                <a:solidFill>
                  <a:schemeClr val="dk1"/>
                </a:solidFill>
                <a:latin typeface="Merriweather"/>
                <a:ea typeface="Merriweather"/>
                <a:cs typeface="Merriweather"/>
                <a:sym typeface="Merriweather"/>
              </a:rPr>
              <a:t>Receiver Operating Characteristic Curve: What is the optimal Viterbi Score Threshold to </a:t>
            </a:r>
            <a:r>
              <a:rPr b="1" lang="en" sz="1450">
                <a:solidFill>
                  <a:srgbClr val="B45F06"/>
                </a:solidFill>
                <a:latin typeface="Merriweather"/>
                <a:ea typeface="Merriweather"/>
                <a:cs typeface="Merriweather"/>
                <a:sym typeface="Merriweather"/>
              </a:rPr>
              <a:t>maximize sensitivity </a:t>
            </a:r>
            <a:r>
              <a:rPr b="1" lang="en" sz="1450">
                <a:solidFill>
                  <a:schemeClr val="dk1"/>
                </a:solidFill>
                <a:latin typeface="Merriweather"/>
                <a:ea typeface="Merriweather"/>
                <a:cs typeface="Merriweather"/>
                <a:sym typeface="Merriweather"/>
              </a:rPr>
              <a:t>(correctly identifying true psychro seqs) while mitigating false positives?</a:t>
            </a:r>
            <a:endParaRPr b="1" sz="1450">
              <a:solidFill>
                <a:schemeClr val="dk1"/>
              </a:solidFill>
              <a:latin typeface="Merriweather"/>
              <a:ea typeface="Merriweather"/>
              <a:cs typeface="Merriweather"/>
              <a:sym typeface="Merriweather"/>
            </a:endParaRPr>
          </a:p>
        </p:txBody>
      </p:sp>
      <p:pic>
        <p:nvPicPr>
          <p:cNvPr id="654" name="Google Shape;654;p78"/>
          <p:cNvPicPr preferRelativeResize="0"/>
          <p:nvPr/>
        </p:nvPicPr>
        <p:blipFill>
          <a:blip r:embed="rId3">
            <a:alphaModFix/>
          </a:blip>
          <a:stretch>
            <a:fillRect/>
          </a:stretch>
        </p:blipFill>
        <p:spPr>
          <a:xfrm>
            <a:off x="1938775" y="645975"/>
            <a:ext cx="5669600" cy="4497525"/>
          </a:xfrm>
          <a:prstGeom prst="rect">
            <a:avLst/>
          </a:prstGeom>
          <a:noFill/>
          <a:ln>
            <a:noFill/>
          </a:ln>
        </p:spPr>
      </p:pic>
      <p:sp>
        <p:nvSpPr>
          <p:cNvPr id="655" name="Google Shape;655;p78"/>
          <p:cNvSpPr/>
          <p:nvPr/>
        </p:nvSpPr>
        <p:spPr>
          <a:xfrm>
            <a:off x="4269250" y="4362650"/>
            <a:ext cx="2264700" cy="20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9"/>
          <p:cNvSpPr txBox="1"/>
          <p:nvPr/>
        </p:nvSpPr>
        <p:spPr>
          <a:xfrm>
            <a:off x="-18000" y="0"/>
            <a:ext cx="9144000" cy="11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50">
                <a:solidFill>
                  <a:schemeClr val="dk1"/>
                </a:solidFill>
                <a:latin typeface="Merriweather"/>
                <a:ea typeface="Merriweather"/>
                <a:cs typeface="Merriweather"/>
                <a:sym typeface="Merriweather"/>
              </a:rPr>
              <a:t>Step 6: Determine How Well Closest Relative </a:t>
            </a:r>
            <a:r>
              <a:rPr b="1" lang="en" sz="2350">
                <a:solidFill>
                  <a:schemeClr val="dk1"/>
                </a:solidFill>
                <a:latin typeface="Merriweather"/>
                <a:ea typeface="Merriweather"/>
                <a:cs typeface="Merriweather"/>
                <a:sym typeface="Merriweather"/>
              </a:rPr>
              <a:t>Pairs</a:t>
            </a:r>
            <a:r>
              <a:rPr b="1" lang="en" sz="2350">
                <a:solidFill>
                  <a:schemeClr val="dk1"/>
                </a:solidFill>
                <a:latin typeface="Merriweather"/>
                <a:ea typeface="Merriweather"/>
                <a:cs typeface="Merriweather"/>
                <a:sym typeface="Merriweather"/>
              </a:rPr>
              <a:t> Viterbi Scores Rank Between Each Other from </a:t>
            </a:r>
            <a:r>
              <a:rPr b="1" lang="en" sz="2350">
                <a:solidFill>
                  <a:schemeClr val="dk1"/>
                </a:solidFill>
                <a:latin typeface="Merriweather"/>
                <a:ea typeface="Merriweather"/>
                <a:cs typeface="Merriweather"/>
                <a:sym typeface="Merriweather"/>
              </a:rPr>
              <a:t>Phylogenetic</a:t>
            </a:r>
            <a:r>
              <a:rPr b="1" lang="en" sz="2350">
                <a:solidFill>
                  <a:schemeClr val="dk1"/>
                </a:solidFill>
                <a:latin typeface="Merriweather"/>
                <a:ea typeface="Merriweather"/>
                <a:cs typeface="Merriweather"/>
                <a:sym typeface="Merriweather"/>
              </a:rPr>
              <a:t> Trees </a:t>
            </a:r>
            <a:endParaRPr b="1" sz="1250">
              <a:solidFill>
                <a:schemeClr val="dk1"/>
              </a:solidFill>
              <a:latin typeface="Merriweather"/>
              <a:ea typeface="Merriweather"/>
              <a:cs typeface="Merriweather"/>
              <a:sym typeface="Merriweather"/>
            </a:endParaRPr>
          </a:p>
        </p:txBody>
      </p:sp>
      <p:pic>
        <p:nvPicPr>
          <p:cNvPr id="661" name="Google Shape;661;p79"/>
          <p:cNvPicPr preferRelativeResize="0"/>
          <p:nvPr/>
        </p:nvPicPr>
        <p:blipFill rotWithShape="1">
          <a:blip r:embed="rId3">
            <a:alphaModFix/>
          </a:blip>
          <a:srcRect b="5912" l="4624" r="26562" t="11972"/>
          <a:stretch/>
        </p:blipFill>
        <p:spPr>
          <a:xfrm>
            <a:off x="1948101" y="1034675"/>
            <a:ext cx="6121099" cy="4108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0DF"/>
        </a:solidFill>
      </p:bgPr>
    </p:bg>
    <p:spTree>
      <p:nvGrpSpPr>
        <p:cNvPr id="665" name="Shape 665"/>
        <p:cNvGrpSpPr/>
        <p:nvPr/>
      </p:nvGrpSpPr>
      <p:grpSpPr>
        <a:xfrm>
          <a:off x="0" y="0"/>
          <a:ext cx="0" cy="0"/>
          <a:chOff x="0" y="0"/>
          <a:chExt cx="0" cy="0"/>
        </a:xfrm>
      </p:grpSpPr>
      <p:pic>
        <p:nvPicPr>
          <p:cNvPr id="666" name="Google Shape;666;p80"/>
          <p:cNvPicPr preferRelativeResize="0"/>
          <p:nvPr/>
        </p:nvPicPr>
        <p:blipFill rotWithShape="1">
          <a:blip r:embed="rId3">
            <a:alphaModFix/>
          </a:blip>
          <a:srcRect b="5912" l="4624" r="26562" t="11972"/>
          <a:stretch/>
        </p:blipFill>
        <p:spPr>
          <a:xfrm>
            <a:off x="970225" y="0"/>
            <a:ext cx="7662499" cy="514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1"/>
          <p:cNvSpPr txBox="1"/>
          <p:nvPr/>
        </p:nvSpPr>
        <p:spPr>
          <a:xfrm>
            <a:off x="346038" y="243425"/>
            <a:ext cx="8604300" cy="11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50">
                <a:solidFill>
                  <a:schemeClr val="dk1"/>
                </a:solidFill>
                <a:latin typeface="Merriweather"/>
                <a:ea typeface="Merriweather"/>
                <a:cs typeface="Merriweather"/>
                <a:sym typeface="Merriweather"/>
              </a:rPr>
              <a:t> Do Closest Relative Pairs in </a:t>
            </a:r>
            <a:r>
              <a:rPr b="1" lang="en" sz="2350">
                <a:solidFill>
                  <a:schemeClr val="dk1"/>
                </a:solidFill>
                <a:latin typeface="Merriweather"/>
                <a:ea typeface="Merriweather"/>
                <a:cs typeface="Merriweather"/>
                <a:sym typeface="Merriweather"/>
              </a:rPr>
              <a:t>Phylogenetic</a:t>
            </a:r>
            <a:r>
              <a:rPr b="1" lang="en" sz="2350">
                <a:solidFill>
                  <a:schemeClr val="dk1"/>
                </a:solidFill>
                <a:latin typeface="Merriweather"/>
                <a:ea typeface="Merriweather"/>
                <a:cs typeface="Merriweather"/>
                <a:sym typeface="Merriweather"/>
              </a:rPr>
              <a:t> Tree Receive a Similar Viterbi Score?</a:t>
            </a:r>
            <a:endParaRPr b="1" sz="1250">
              <a:solidFill>
                <a:schemeClr val="dk1"/>
              </a:solidFill>
              <a:latin typeface="Merriweather"/>
              <a:ea typeface="Merriweather"/>
              <a:cs typeface="Merriweather"/>
              <a:sym typeface="Merriweather"/>
            </a:endParaRPr>
          </a:p>
        </p:txBody>
      </p:sp>
      <p:pic>
        <p:nvPicPr>
          <p:cNvPr id="672" name="Google Shape;672;p81"/>
          <p:cNvPicPr preferRelativeResize="0"/>
          <p:nvPr/>
        </p:nvPicPr>
        <p:blipFill rotWithShape="1">
          <a:blip r:embed="rId3">
            <a:alphaModFix/>
          </a:blip>
          <a:srcRect b="51027" l="38980" r="30737" t="30299"/>
          <a:stretch/>
        </p:blipFill>
        <p:spPr>
          <a:xfrm>
            <a:off x="1542688" y="1867450"/>
            <a:ext cx="6211027" cy="2154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82"/>
          <p:cNvSpPr txBox="1"/>
          <p:nvPr/>
        </p:nvSpPr>
        <p:spPr>
          <a:xfrm>
            <a:off x="516425" y="363800"/>
            <a:ext cx="76479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What is a HSP and their Purpose? </a:t>
            </a:r>
            <a:endParaRPr b="1" sz="2750">
              <a:solidFill>
                <a:schemeClr val="dk1"/>
              </a:solidFill>
              <a:latin typeface="Merriweather"/>
              <a:ea typeface="Merriweather"/>
              <a:cs typeface="Merriweather"/>
              <a:sym typeface="Merriweather"/>
            </a:endParaRPr>
          </a:p>
          <a:p>
            <a:pPr indent="457200" lvl="0" marL="0" rtl="0" algn="l">
              <a:spcBef>
                <a:spcPts val="0"/>
              </a:spcBef>
              <a:spcAft>
                <a:spcPts val="0"/>
              </a:spcAft>
              <a:buNone/>
            </a:pPr>
            <a:r>
              <a:rPr b="1" lang="en" sz="1750">
                <a:solidFill>
                  <a:schemeClr val="dk1"/>
                </a:solidFill>
                <a:latin typeface="Merriweather"/>
                <a:ea typeface="Merriweather"/>
                <a:cs typeface="Merriweather"/>
                <a:sym typeface="Merriweather"/>
              </a:rPr>
              <a:t>Partially Denatured Proteins, Renauturing &amp; HSP70’s Role</a:t>
            </a:r>
            <a:endParaRPr b="1" sz="1750">
              <a:solidFill>
                <a:schemeClr val="dk1"/>
              </a:solidFill>
              <a:latin typeface="Merriweather"/>
              <a:ea typeface="Merriweather"/>
              <a:cs typeface="Merriweather"/>
              <a:sym typeface="Merriweather"/>
            </a:endParaRPr>
          </a:p>
        </p:txBody>
      </p:sp>
      <p:sp>
        <p:nvSpPr>
          <p:cNvPr id="679" name="Google Shape;679;p82"/>
          <p:cNvSpPr txBox="1"/>
          <p:nvPr/>
        </p:nvSpPr>
        <p:spPr>
          <a:xfrm>
            <a:off x="516425" y="1736700"/>
            <a:ext cx="85665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Binding Domain Specificity Hypothesis </a:t>
            </a:r>
            <a:endParaRPr b="1" sz="275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b="1" lang="en" sz="1750">
                <a:solidFill>
                  <a:schemeClr val="dk1"/>
                </a:solidFill>
                <a:latin typeface="Merriweather"/>
                <a:ea typeface="Merriweather"/>
                <a:cs typeface="Merriweather"/>
                <a:sym typeface="Merriweather"/>
              </a:rPr>
              <a:t>Thermophilic versus Psychrophilic HSP70 s</a:t>
            </a:r>
            <a:endParaRPr b="1" sz="2750">
              <a:solidFill>
                <a:schemeClr val="dk1"/>
              </a:solidFill>
              <a:latin typeface="Merriweather"/>
              <a:ea typeface="Merriweather"/>
              <a:cs typeface="Merriweather"/>
              <a:sym typeface="Merriweather"/>
            </a:endParaRPr>
          </a:p>
        </p:txBody>
      </p:sp>
      <p:sp>
        <p:nvSpPr>
          <p:cNvPr id="680" name="Google Shape;680;p82"/>
          <p:cNvSpPr txBox="1"/>
          <p:nvPr/>
        </p:nvSpPr>
        <p:spPr>
          <a:xfrm>
            <a:off x="516422" y="3161613"/>
            <a:ext cx="85665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Design of Experiment and Results</a:t>
            </a:r>
            <a:endParaRPr b="1" sz="2750">
              <a:solidFill>
                <a:schemeClr val="dk1"/>
              </a:solidFill>
              <a:latin typeface="Merriweather"/>
              <a:ea typeface="Merriweather"/>
              <a:cs typeface="Merriweather"/>
              <a:sym typeface="Merriweather"/>
            </a:endParaRPr>
          </a:p>
          <a:p>
            <a:pPr indent="0" lvl="0" marL="0" rtl="0" algn="l">
              <a:spcBef>
                <a:spcPts val="0"/>
              </a:spcBef>
              <a:spcAft>
                <a:spcPts val="0"/>
              </a:spcAft>
              <a:buNone/>
            </a:pPr>
            <a:r>
              <a:rPr b="1" lang="en" sz="1750">
                <a:solidFill>
                  <a:schemeClr val="dk1"/>
                </a:solidFill>
                <a:latin typeface="Merriweather"/>
                <a:ea typeface="Merriweather"/>
                <a:cs typeface="Merriweather"/>
                <a:sym typeface="Merriweather"/>
              </a:rPr>
              <a:t>Did the HMM pick up differences in a highly conserved protein with organisms experiencing diametrically opposed stressors</a:t>
            </a:r>
            <a:endParaRPr b="1" sz="1750">
              <a:solidFill>
                <a:schemeClr val="dk1"/>
              </a:solidFill>
              <a:latin typeface="Merriweather"/>
              <a:ea typeface="Merriweather"/>
              <a:cs typeface="Merriweather"/>
              <a:sym typeface="Merriweather"/>
            </a:endParaRPr>
          </a:p>
        </p:txBody>
      </p:sp>
      <p:sp>
        <p:nvSpPr>
          <p:cNvPr id="681" name="Google Shape;681;p82"/>
          <p:cNvSpPr txBox="1"/>
          <p:nvPr/>
        </p:nvSpPr>
        <p:spPr>
          <a:xfrm>
            <a:off x="475948" y="4335200"/>
            <a:ext cx="81921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50">
                <a:solidFill>
                  <a:srgbClr val="B45F06"/>
                </a:solidFill>
                <a:latin typeface="Merriweather"/>
                <a:ea typeface="Merriweather"/>
                <a:cs typeface="Merriweather"/>
                <a:sym typeface="Merriweather"/>
              </a:rPr>
              <a:t>Conclusions, Future Directions &amp; Applications</a:t>
            </a:r>
            <a:endParaRPr b="1" sz="2650">
              <a:solidFill>
                <a:srgbClr val="B45F06"/>
              </a:solidFill>
              <a:latin typeface="Merriweather"/>
              <a:ea typeface="Merriweather"/>
              <a:cs typeface="Merriweather"/>
              <a:sym typeface="Merriweather"/>
            </a:endParaRPr>
          </a:p>
        </p:txBody>
      </p:sp>
      <p:sp>
        <p:nvSpPr>
          <p:cNvPr id="682" name="Google Shape;682;p82"/>
          <p:cNvSpPr txBox="1"/>
          <p:nvPr/>
        </p:nvSpPr>
        <p:spPr>
          <a:xfrm>
            <a:off x="196954" y="363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683" name="Google Shape;683;p82"/>
          <p:cNvSpPr txBox="1"/>
          <p:nvPr/>
        </p:nvSpPr>
        <p:spPr>
          <a:xfrm>
            <a:off x="196954" y="17367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684" name="Google Shape;684;p82"/>
          <p:cNvSpPr txBox="1"/>
          <p:nvPr/>
        </p:nvSpPr>
        <p:spPr>
          <a:xfrm>
            <a:off x="155529" y="444645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rgbClr val="B45F06"/>
                </a:solidFill>
                <a:latin typeface="Merriweather"/>
                <a:ea typeface="Merriweather"/>
                <a:cs typeface="Merriweather"/>
                <a:sym typeface="Merriweather"/>
              </a:rPr>
              <a:t>4.</a:t>
            </a:r>
            <a:endParaRPr b="1" sz="1450">
              <a:solidFill>
                <a:srgbClr val="B45F06"/>
              </a:solidFill>
              <a:latin typeface="Merriweather"/>
              <a:ea typeface="Merriweather"/>
              <a:cs typeface="Merriweather"/>
              <a:sym typeface="Merriweather"/>
            </a:endParaRPr>
          </a:p>
        </p:txBody>
      </p:sp>
      <p:sp>
        <p:nvSpPr>
          <p:cNvPr id="685" name="Google Shape;685;p82"/>
          <p:cNvSpPr txBox="1"/>
          <p:nvPr/>
        </p:nvSpPr>
        <p:spPr>
          <a:xfrm>
            <a:off x="196954" y="31095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47"/>
          <p:cNvSpPr txBox="1"/>
          <p:nvPr/>
        </p:nvSpPr>
        <p:spPr>
          <a:xfrm>
            <a:off x="1726500" y="0"/>
            <a:ext cx="56910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50">
                <a:solidFill>
                  <a:schemeClr val="dk1"/>
                </a:solidFill>
                <a:latin typeface="Merriweather"/>
                <a:ea typeface="Merriweather"/>
                <a:cs typeface="Merriweather"/>
                <a:sym typeface="Merriweather"/>
              </a:rPr>
              <a:t>Protein Folding &amp; Native States</a:t>
            </a:r>
            <a:endParaRPr b="1" sz="2750">
              <a:solidFill>
                <a:schemeClr val="dk1"/>
              </a:solidFill>
              <a:latin typeface="Merriweather"/>
              <a:ea typeface="Merriweather"/>
              <a:cs typeface="Merriweather"/>
              <a:sym typeface="Merriweather"/>
            </a:endParaRPr>
          </a:p>
        </p:txBody>
      </p:sp>
      <p:pic>
        <p:nvPicPr>
          <p:cNvPr id="299" name="Google Shape;299;p47"/>
          <p:cNvPicPr preferRelativeResize="0"/>
          <p:nvPr/>
        </p:nvPicPr>
        <p:blipFill>
          <a:blip r:embed="rId3">
            <a:alphaModFix/>
          </a:blip>
          <a:stretch>
            <a:fillRect/>
          </a:stretch>
        </p:blipFill>
        <p:spPr>
          <a:xfrm>
            <a:off x="1536437" y="493800"/>
            <a:ext cx="6583551" cy="4606026"/>
          </a:xfrm>
          <a:prstGeom prst="rect">
            <a:avLst/>
          </a:prstGeom>
          <a:noFill/>
          <a:ln cap="flat" cmpd="sng" w="9525">
            <a:solidFill>
              <a:schemeClr val="dk2"/>
            </a:solidFill>
            <a:prstDash val="solid"/>
            <a:round/>
            <a:headEnd len="sm" w="sm" type="none"/>
            <a:tailEnd len="sm" w="sm" type="none"/>
          </a:ln>
        </p:spPr>
      </p:pic>
      <p:sp>
        <p:nvSpPr>
          <p:cNvPr id="300" name="Google Shape;300;p47"/>
          <p:cNvSpPr txBox="1"/>
          <p:nvPr/>
        </p:nvSpPr>
        <p:spPr>
          <a:xfrm>
            <a:off x="0" y="4343100"/>
            <a:ext cx="1506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73763"/>
                </a:solidFill>
                <a:latin typeface="Merriweather"/>
                <a:ea typeface="Merriweather"/>
                <a:cs typeface="Merriweather"/>
                <a:sym typeface="Merriweather"/>
              </a:rPr>
              <a:t> 2D Free Energy Folding Diagram with Chaperone Assist. Moseck et al. Front. Mol. Biosci., 14 June 2021</a:t>
            </a:r>
            <a:endParaRPr sz="900">
              <a:solidFill>
                <a:srgbClr val="073763"/>
              </a:solidFill>
              <a:latin typeface="Merriweather"/>
              <a:ea typeface="Merriweather"/>
              <a:cs typeface="Merriweather"/>
              <a:sym typeface="Merriweath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3"/>
          <p:cNvSpPr txBox="1"/>
          <p:nvPr>
            <p:ph idx="12" type="sldNum"/>
          </p:nvPr>
        </p:nvSpPr>
        <p:spPr>
          <a:xfrm>
            <a:off x="8548658" y="4815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83"/>
          <p:cNvSpPr txBox="1"/>
          <p:nvPr>
            <p:ph idx="1" type="subTitle"/>
          </p:nvPr>
        </p:nvSpPr>
        <p:spPr>
          <a:xfrm>
            <a:off x="-46650" y="444500"/>
            <a:ext cx="9144000" cy="4663800"/>
          </a:xfrm>
          <a:prstGeom prst="rect">
            <a:avLst/>
          </a:prstGeom>
        </p:spPr>
        <p:txBody>
          <a:bodyPr anchorCtr="0" anchor="ctr"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t>Given a t</a:t>
            </a:r>
            <a:r>
              <a:rPr lang="en" sz="1500"/>
              <a:t>hermophilic</a:t>
            </a:r>
            <a:r>
              <a:rPr lang="en" sz="1500"/>
              <a:t> trained model, known thermophilic and p</a:t>
            </a:r>
            <a:r>
              <a:rPr lang="en" sz="1500"/>
              <a:t>sychrophilic</a:t>
            </a:r>
            <a:r>
              <a:rPr lang="en" sz="1500"/>
              <a:t> sequences overlap </a:t>
            </a:r>
            <a:r>
              <a:rPr i="1" lang="en" sz="1500"/>
              <a:t>significantly</a:t>
            </a:r>
            <a:r>
              <a:rPr lang="en" sz="1500"/>
              <a:t> within the expected viterbi score of trained </a:t>
            </a:r>
            <a:r>
              <a:rPr lang="en" sz="1500"/>
              <a:t>thermophilic</a:t>
            </a:r>
            <a:r>
              <a:rPr lang="en" sz="1500"/>
              <a:t> </a:t>
            </a:r>
            <a:r>
              <a:rPr lang="en" sz="1500"/>
              <a:t>sequences</a:t>
            </a:r>
            <a:r>
              <a:rPr lang="en" sz="1500"/>
              <a:t>. </a:t>
            </a:r>
            <a:r>
              <a:rPr b="1" lang="en" sz="1500" u="sng">
                <a:solidFill>
                  <a:srgbClr val="E69138"/>
                </a:solidFill>
              </a:rPr>
              <a:t>Poor at classification</a:t>
            </a:r>
            <a:r>
              <a:rPr lang="en" sz="1500">
                <a:solidFill>
                  <a:srgbClr val="E69138"/>
                </a:solidFill>
              </a:rPr>
              <a:t>. </a:t>
            </a:r>
            <a:r>
              <a:rPr lang="en" sz="1500"/>
              <a:t>A sign of tainted </a:t>
            </a:r>
            <a:r>
              <a:rPr lang="en" sz="1500"/>
              <a:t>psychrophilic</a:t>
            </a:r>
            <a:r>
              <a:rPr lang="en" sz="1500"/>
              <a:t> sequences in t</a:t>
            </a:r>
            <a:r>
              <a:rPr lang="en" sz="1500"/>
              <a:t>hermophilic</a:t>
            </a:r>
            <a:r>
              <a:rPr lang="en" sz="1500"/>
              <a:t> set?</a:t>
            </a:r>
            <a:br>
              <a:rPr lang="en" sz="1500"/>
            </a:br>
            <a:endParaRPr sz="1500"/>
          </a:p>
          <a:p>
            <a:pPr indent="-323850" lvl="0" marL="457200" rtl="0" algn="l">
              <a:lnSpc>
                <a:spcPct val="115000"/>
              </a:lnSpc>
              <a:spcBef>
                <a:spcPts val="0"/>
              </a:spcBef>
              <a:spcAft>
                <a:spcPts val="0"/>
              </a:spcAft>
              <a:buSzPts val="1500"/>
              <a:buChar char="●"/>
            </a:pPr>
            <a:r>
              <a:rPr lang="en" sz="1500"/>
              <a:t>Given a p</a:t>
            </a:r>
            <a:r>
              <a:rPr lang="en" sz="1500"/>
              <a:t>sychrophilic</a:t>
            </a:r>
            <a:r>
              <a:rPr lang="en" sz="1500"/>
              <a:t> t</a:t>
            </a:r>
            <a:r>
              <a:rPr lang="en" sz="1500"/>
              <a:t>rained</a:t>
            </a:r>
            <a:r>
              <a:rPr lang="en" sz="1500"/>
              <a:t> model, known t</a:t>
            </a:r>
            <a:r>
              <a:rPr lang="en" sz="1500"/>
              <a:t>hermophilic</a:t>
            </a:r>
            <a:r>
              <a:rPr lang="en" sz="1500"/>
              <a:t> and psychrophilic </a:t>
            </a:r>
            <a:r>
              <a:rPr lang="en" sz="1500"/>
              <a:t>sequences</a:t>
            </a:r>
            <a:r>
              <a:rPr lang="en" sz="1500"/>
              <a:t> overlap </a:t>
            </a:r>
            <a:r>
              <a:rPr i="1" lang="en" sz="1500"/>
              <a:t>only slightly</a:t>
            </a:r>
            <a:r>
              <a:rPr lang="en" sz="1500"/>
              <a:t> within the expected viterbi score </a:t>
            </a:r>
            <a:r>
              <a:rPr lang="en" sz="1500"/>
              <a:t>of trained Psychrophilic sequences</a:t>
            </a:r>
            <a:r>
              <a:rPr lang="en" sz="1500"/>
              <a:t>. </a:t>
            </a:r>
            <a:r>
              <a:rPr b="1" lang="en" sz="1500" u="sng">
                <a:solidFill>
                  <a:srgbClr val="E69138"/>
                </a:solidFill>
              </a:rPr>
              <a:t>Pretty g</a:t>
            </a:r>
            <a:r>
              <a:rPr b="1" lang="en" sz="1500" u="sng">
                <a:solidFill>
                  <a:srgbClr val="E69138"/>
                </a:solidFill>
              </a:rPr>
              <a:t>ood at</a:t>
            </a:r>
            <a:r>
              <a:rPr b="1" lang="en" sz="1500" u="sng">
                <a:solidFill>
                  <a:srgbClr val="E69138"/>
                </a:solidFill>
              </a:rPr>
              <a:t> classification!</a:t>
            </a:r>
            <a:br>
              <a:rPr lang="en" sz="1500"/>
            </a:br>
            <a:endParaRPr sz="1500"/>
          </a:p>
          <a:p>
            <a:pPr indent="-323850" lvl="0" marL="457200" rtl="0" algn="l">
              <a:lnSpc>
                <a:spcPct val="115000"/>
              </a:lnSpc>
              <a:spcBef>
                <a:spcPts val="0"/>
              </a:spcBef>
              <a:spcAft>
                <a:spcPts val="0"/>
              </a:spcAft>
              <a:buSzPts val="1500"/>
              <a:buChar char="●"/>
            </a:pPr>
            <a:r>
              <a:rPr lang="en" sz="1500"/>
              <a:t>However, there is </a:t>
            </a:r>
            <a:r>
              <a:rPr b="1" lang="en" sz="1500" u="sng">
                <a:solidFill>
                  <a:srgbClr val="E69138"/>
                </a:solidFill>
              </a:rPr>
              <a:t>noticeable</a:t>
            </a:r>
            <a:r>
              <a:rPr b="1" lang="en" sz="1500" u="sng">
                <a:solidFill>
                  <a:srgbClr val="E69138"/>
                </a:solidFill>
              </a:rPr>
              <a:t> </a:t>
            </a:r>
            <a:r>
              <a:rPr b="1" lang="en" sz="1500" u="sng">
                <a:solidFill>
                  <a:srgbClr val="E69138"/>
                </a:solidFill>
              </a:rPr>
              <a:t>differentiation</a:t>
            </a:r>
            <a:r>
              <a:rPr b="1" lang="en" sz="1500" u="sng"/>
              <a:t> </a:t>
            </a:r>
            <a:r>
              <a:rPr lang="en" sz="1500"/>
              <a:t>between known thermophilic &amp; psychrophilic sequences in each model </a:t>
            </a:r>
            <a:r>
              <a:rPr b="1" lang="en" sz="1500" u="sng">
                <a:solidFill>
                  <a:srgbClr val="E69138"/>
                </a:solidFill>
              </a:rPr>
              <a:t>despite there being some overlap</a:t>
            </a:r>
            <a:r>
              <a:rPr lang="en" sz="1500">
                <a:solidFill>
                  <a:srgbClr val="E69138"/>
                </a:solidFill>
              </a:rPr>
              <a:t> </a:t>
            </a:r>
            <a:r>
              <a:rPr lang="en" sz="1500"/>
              <a:t>in expected viterbi score. </a:t>
            </a:r>
            <a:br>
              <a:rPr lang="en" sz="1500"/>
            </a:br>
            <a:endParaRPr sz="1500"/>
          </a:p>
          <a:p>
            <a:pPr indent="-323850" lvl="0" marL="457200" rtl="0" algn="l">
              <a:lnSpc>
                <a:spcPct val="115000"/>
              </a:lnSpc>
              <a:spcBef>
                <a:spcPts val="0"/>
              </a:spcBef>
              <a:spcAft>
                <a:spcPts val="0"/>
              </a:spcAft>
              <a:buSzPts val="1500"/>
              <a:buChar char="●"/>
            </a:pPr>
            <a:r>
              <a:rPr lang="en" sz="1500"/>
              <a:t>We can </a:t>
            </a:r>
            <a:r>
              <a:rPr b="1" lang="en" sz="1500" u="sng">
                <a:solidFill>
                  <a:srgbClr val="E69138"/>
                </a:solidFill>
              </a:rPr>
              <a:t>optimize known </a:t>
            </a:r>
            <a:r>
              <a:rPr b="1" lang="en" sz="1500" u="sng">
                <a:solidFill>
                  <a:srgbClr val="E69138"/>
                </a:solidFill>
              </a:rPr>
              <a:t>psychrophilic</a:t>
            </a:r>
            <a:r>
              <a:rPr b="1" lang="en" sz="1500" u="sng">
                <a:solidFill>
                  <a:srgbClr val="E69138"/>
                </a:solidFill>
              </a:rPr>
              <a:t> &amp; </a:t>
            </a:r>
            <a:r>
              <a:rPr b="1" lang="en" sz="1500" u="sng">
                <a:solidFill>
                  <a:srgbClr val="E69138"/>
                </a:solidFill>
              </a:rPr>
              <a:t>thermophilic</a:t>
            </a:r>
            <a:r>
              <a:rPr b="1" lang="en" sz="1500" u="sng">
                <a:solidFill>
                  <a:srgbClr val="E69138"/>
                </a:solidFill>
              </a:rPr>
              <a:t> classifi</a:t>
            </a:r>
            <a:r>
              <a:rPr b="1" lang="en" sz="1500" u="sng">
                <a:solidFill>
                  <a:srgbClr val="E69138"/>
                </a:solidFill>
              </a:rPr>
              <a:t>cation in the HMMs using thresholds at these </a:t>
            </a:r>
            <a:r>
              <a:rPr b="1" lang="en" sz="1500" u="sng">
                <a:solidFill>
                  <a:srgbClr val="E69138"/>
                </a:solidFill>
              </a:rPr>
              <a:t>noticeable</a:t>
            </a:r>
            <a:r>
              <a:rPr b="1" lang="en" sz="1500" u="sng">
                <a:solidFill>
                  <a:srgbClr val="E69138"/>
                </a:solidFill>
              </a:rPr>
              <a:t> differentiations </a:t>
            </a:r>
            <a:br>
              <a:rPr b="1" lang="en" sz="1500" u="sng"/>
            </a:br>
            <a:endParaRPr b="1" sz="1500" u="sng"/>
          </a:p>
          <a:p>
            <a:pPr indent="-323850" lvl="0" marL="457200" rtl="0" algn="l">
              <a:lnSpc>
                <a:spcPct val="115000"/>
              </a:lnSpc>
              <a:spcBef>
                <a:spcPts val="0"/>
              </a:spcBef>
              <a:spcAft>
                <a:spcPts val="0"/>
              </a:spcAft>
              <a:buSzPts val="1500"/>
              <a:buChar char="●"/>
            </a:pPr>
            <a:r>
              <a:rPr lang="en" sz="1500"/>
              <a:t>Psychrophilic</a:t>
            </a:r>
            <a:r>
              <a:rPr lang="en" sz="1500"/>
              <a:t> &amp; thermophilic create </a:t>
            </a:r>
            <a:r>
              <a:rPr lang="en" sz="1500"/>
              <a:t>noticeable</a:t>
            </a:r>
            <a:r>
              <a:rPr lang="en" sz="1500"/>
              <a:t> clades. Close relatives show little difference in viterbi score in their </a:t>
            </a:r>
            <a:r>
              <a:rPr lang="en" sz="1500"/>
              <a:t>respectively</a:t>
            </a:r>
            <a:r>
              <a:rPr lang="en" sz="1500"/>
              <a:t> trained models,</a:t>
            </a:r>
            <a:r>
              <a:rPr b="1" lang="en" sz="1500"/>
              <a:t> </a:t>
            </a:r>
            <a:r>
              <a:rPr b="1" lang="en" sz="1500" u="sng">
                <a:solidFill>
                  <a:srgbClr val="E69138"/>
                </a:solidFill>
              </a:rPr>
              <a:t>showing some evolutionary basis in HSP70 &amp; </a:t>
            </a:r>
            <a:r>
              <a:rPr b="1" lang="en" sz="1500" u="sng">
                <a:solidFill>
                  <a:srgbClr val="E69138"/>
                </a:solidFill>
              </a:rPr>
              <a:t>environmental adaptations</a:t>
            </a:r>
            <a:endParaRPr b="1" sz="1500" u="sng">
              <a:solidFill>
                <a:srgbClr val="E69138"/>
              </a:solidFill>
            </a:endParaRPr>
          </a:p>
        </p:txBody>
      </p:sp>
      <p:sp>
        <p:nvSpPr>
          <p:cNvPr id="692" name="Google Shape;692;p83"/>
          <p:cNvSpPr txBox="1"/>
          <p:nvPr/>
        </p:nvSpPr>
        <p:spPr>
          <a:xfrm>
            <a:off x="3265050" y="-2100"/>
            <a:ext cx="2613900" cy="56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750">
                <a:solidFill>
                  <a:schemeClr val="lt1"/>
                </a:solidFill>
                <a:latin typeface="Merriweather"/>
                <a:ea typeface="Merriweather"/>
                <a:cs typeface="Merriweather"/>
                <a:sym typeface="Merriweather"/>
              </a:rPr>
              <a:t>Conclusions</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4"/>
          <p:cNvSpPr txBox="1"/>
          <p:nvPr>
            <p:ph idx="12" type="sldNum"/>
          </p:nvPr>
        </p:nvSpPr>
        <p:spPr>
          <a:xfrm>
            <a:off x="8548658" y="48156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84"/>
          <p:cNvSpPr txBox="1"/>
          <p:nvPr>
            <p:ph idx="1" type="subTitle"/>
          </p:nvPr>
        </p:nvSpPr>
        <p:spPr>
          <a:xfrm>
            <a:off x="-46650" y="673100"/>
            <a:ext cx="9144000" cy="4132800"/>
          </a:xfrm>
          <a:prstGeom prst="rect">
            <a:avLst/>
          </a:prstGeom>
        </p:spPr>
        <p:txBody>
          <a:bodyPr anchorCtr="0" anchor="ctr"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 sz="1500"/>
              <a:t>Deep dive into what the specific sequence motif difference is between </a:t>
            </a:r>
            <a:r>
              <a:rPr lang="en" sz="1500"/>
              <a:t>thermophilic</a:t>
            </a:r>
            <a:r>
              <a:rPr lang="en" sz="1500"/>
              <a:t> and psychrophilic organisms. Use applications like MEME that use HMMs to detect sequence motifs. Is there a difference at the</a:t>
            </a:r>
            <a:r>
              <a:rPr b="1" lang="en" sz="1500" u="sng">
                <a:solidFill>
                  <a:srgbClr val="E69138"/>
                </a:solidFill>
              </a:rPr>
              <a:t> </a:t>
            </a:r>
            <a:r>
              <a:rPr b="1" lang="en" sz="1500" u="sng">
                <a:solidFill>
                  <a:srgbClr val="E69138"/>
                </a:solidFill>
              </a:rPr>
              <a:t>histidine-proline-aspartic acid motif (HPD) where HSP40 binds? </a:t>
            </a:r>
            <a:br>
              <a:rPr b="1" lang="en" sz="1500" u="sng">
                <a:solidFill>
                  <a:srgbClr val="E69138"/>
                </a:solidFill>
              </a:rPr>
            </a:br>
            <a:br>
              <a:rPr lang="en" sz="1500"/>
            </a:br>
            <a:endParaRPr sz="1500"/>
          </a:p>
          <a:p>
            <a:pPr indent="-323850" lvl="0" marL="457200" rtl="0" algn="l">
              <a:lnSpc>
                <a:spcPct val="115000"/>
              </a:lnSpc>
              <a:spcBef>
                <a:spcPts val="0"/>
              </a:spcBef>
              <a:spcAft>
                <a:spcPts val="0"/>
              </a:spcAft>
              <a:buSzPts val="1500"/>
              <a:buChar char="●"/>
            </a:pPr>
            <a:r>
              <a:rPr lang="en" sz="1500"/>
              <a:t>Double check for sample tainting. See if </a:t>
            </a:r>
            <a:r>
              <a:rPr b="1" lang="en" sz="1500" u="sng">
                <a:solidFill>
                  <a:srgbClr val="E69138"/>
                </a:solidFill>
              </a:rPr>
              <a:t>with more samples if there is better </a:t>
            </a:r>
            <a:r>
              <a:rPr b="1" lang="en" sz="1500" u="sng">
                <a:solidFill>
                  <a:srgbClr val="E69138"/>
                </a:solidFill>
              </a:rPr>
              <a:t>division</a:t>
            </a:r>
            <a:r>
              <a:rPr b="1" lang="en" sz="1500" u="sng">
                <a:solidFill>
                  <a:srgbClr val="E69138"/>
                </a:solidFill>
              </a:rPr>
              <a:t> between thermophilic and  psychrophilic sequences</a:t>
            </a:r>
            <a:r>
              <a:rPr lang="en" sz="1500"/>
              <a:t> in HMM. See if this </a:t>
            </a:r>
            <a:r>
              <a:rPr lang="en" sz="1500"/>
              <a:t>distinguishing pattern </a:t>
            </a:r>
            <a:r>
              <a:rPr lang="en" sz="1500"/>
              <a:t>holds up with </a:t>
            </a:r>
            <a:r>
              <a:rPr b="1" lang="en" sz="1500" u="sng">
                <a:solidFill>
                  <a:srgbClr val="E69138"/>
                </a:solidFill>
              </a:rPr>
              <a:t>more biodiversity</a:t>
            </a:r>
            <a:r>
              <a:rPr lang="en" sz="1500"/>
              <a:t> (more </a:t>
            </a:r>
            <a:r>
              <a:rPr lang="en" sz="1500"/>
              <a:t>animals &amp; plants HSP70 sequences) </a:t>
            </a:r>
            <a:br>
              <a:rPr lang="en" sz="1500"/>
            </a:br>
            <a:endParaRPr sz="1500"/>
          </a:p>
          <a:p>
            <a:pPr indent="-323850" lvl="0" marL="457200" rtl="0" algn="l">
              <a:lnSpc>
                <a:spcPct val="115000"/>
              </a:lnSpc>
              <a:spcBef>
                <a:spcPts val="0"/>
              </a:spcBef>
              <a:spcAft>
                <a:spcPts val="0"/>
              </a:spcAft>
              <a:buSzPts val="1500"/>
              <a:buChar char="●"/>
            </a:pPr>
            <a:r>
              <a:rPr lang="en" sz="1500"/>
              <a:t>See if we can see this same distinguishing pattern in </a:t>
            </a:r>
            <a:r>
              <a:rPr b="1" lang="en" sz="1500" u="sng">
                <a:solidFill>
                  <a:srgbClr val="E69138"/>
                </a:solidFill>
              </a:rPr>
              <a:t>HSP70 with other extremophiles, such as halophiles</a:t>
            </a:r>
            <a:r>
              <a:rPr lang="en" sz="1500"/>
              <a:t> (salt-lovers). </a:t>
            </a:r>
            <a:br>
              <a:rPr b="1" lang="en" sz="1500" u="sng"/>
            </a:br>
            <a:endParaRPr b="1" sz="1500" u="sng"/>
          </a:p>
          <a:p>
            <a:pPr indent="-323850" lvl="0" marL="457200" rtl="0" algn="l">
              <a:lnSpc>
                <a:spcPct val="115000"/>
              </a:lnSpc>
              <a:spcBef>
                <a:spcPts val="0"/>
              </a:spcBef>
              <a:spcAft>
                <a:spcPts val="0"/>
              </a:spcAft>
              <a:buSzPts val="1500"/>
              <a:buChar char="●"/>
            </a:pPr>
            <a:r>
              <a:rPr lang="en" sz="1500"/>
              <a:t>A more thorough evolutionary analysis by finding clades of known thermophilic &amp; psychrophilic sequences first instead of analysing how closely </a:t>
            </a:r>
            <a:r>
              <a:rPr lang="en" sz="1500"/>
              <a:t>related</a:t>
            </a:r>
            <a:r>
              <a:rPr lang="en" sz="1500"/>
              <a:t> species are after. </a:t>
            </a:r>
            <a:endParaRPr b="1" sz="1500" u="sng">
              <a:solidFill>
                <a:srgbClr val="E69138"/>
              </a:solidFill>
            </a:endParaRPr>
          </a:p>
        </p:txBody>
      </p:sp>
      <p:sp>
        <p:nvSpPr>
          <p:cNvPr id="699" name="Google Shape;699;p84"/>
          <p:cNvSpPr txBox="1"/>
          <p:nvPr/>
        </p:nvSpPr>
        <p:spPr>
          <a:xfrm>
            <a:off x="2692650" y="-2100"/>
            <a:ext cx="3425400" cy="56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750">
                <a:solidFill>
                  <a:schemeClr val="lt1"/>
                </a:solidFill>
                <a:latin typeface="Merriweather"/>
                <a:ea typeface="Merriweather"/>
                <a:cs typeface="Merriweather"/>
                <a:sym typeface="Merriweather"/>
              </a:rPr>
              <a:t>Further Directions</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5"/>
          <p:cNvSpPr txBox="1"/>
          <p:nvPr>
            <p:ph idx="1" type="subTitle"/>
          </p:nvPr>
        </p:nvSpPr>
        <p:spPr>
          <a:xfrm>
            <a:off x="899100" y="187650"/>
            <a:ext cx="7193400" cy="6540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b="1" lang="en" sz="3050"/>
              <a:t>Applications</a:t>
            </a:r>
            <a:endParaRPr b="1" sz="3050"/>
          </a:p>
        </p:txBody>
      </p:sp>
      <p:sp>
        <p:nvSpPr>
          <p:cNvPr id="705" name="Google Shape;705;p85"/>
          <p:cNvSpPr txBox="1"/>
          <p:nvPr>
            <p:ph idx="1" type="subTitle"/>
          </p:nvPr>
        </p:nvSpPr>
        <p:spPr>
          <a:xfrm>
            <a:off x="146550" y="1044075"/>
            <a:ext cx="8997300" cy="3678900"/>
          </a:xfrm>
          <a:prstGeom prst="rect">
            <a:avLst/>
          </a:prstGeom>
        </p:spPr>
        <p:txBody>
          <a:bodyPr anchorCtr="0" anchor="ctr" bIns="91425" lIns="91425" spcFirstLastPara="1" rIns="91425" wrap="square" tIns="91425">
            <a:spAutoFit/>
          </a:bodyPr>
          <a:lstStyle/>
          <a:p>
            <a:pPr indent="-333375" lvl="0" marL="457200" rtl="0" algn="l">
              <a:spcBef>
                <a:spcPts val="0"/>
              </a:spcBef>
              <a:spcAft>
                <a:spcPts val="0"/>
              </a:spcAft>
              <a:buSzPts val="1650"/>
              <a:buChar char="●"/>
            </a:pPr>
            <a:r>
              <a:rPr lang="en" sz="1650"/>
              <a:t>If there are some organisms better suited for an </a:t>
            </a:r>
            <a:r>
              <a:rPr lang="en" sz="1650"/>
              <a:t>environment</a:t>
            </a:r>
            <a:r>
              <a:rPr lang="en" sz="1650"/>
              <a:t> than other organisms, can we </a:t>
            </a:r>
            <a:r>
              <a:rPr b="1" lang="en" sz="1650">
                <a:solidFill>
                  <a:srgbClr val="E69138"/>
                </a:solidFill>
              </a:rPr>
              <a:t>genetically engineer HSP70/HSP40 of </a:t>
            </a:r>
            <a:r>
              <a:rPr b="1" lang="en" sz="1650">
                <a:solidFill>
                  <a:srgbClr val="E69138"/>
                </a:solidFill>
              </a:rPr>
              <a:t>vulnerable</a:t>
            </a:r>
            <a:r>
              <a:rPr b="1" lang="en" sz="1650">
                <a:solidFill>
                  <a:srgbClr val="E69138"/>
                </a:solidFill>
              </a:rPr>
              <a:t> organisms to better handle </a:t>
            </a:r>
            <a:r>
              <a:rPr b="1" lang="en" sz="1650">
                <a:solidFill>
                  <a:srgbClr val="E69138"/>
                </a:solidFill>
              </a:rPr>
              <a:t>environmental</a:t>
            </a:r>
            <a:r>
              <a:rPr b="1" lang="en" sz="1650">
                <a:solidFill>
                  <a:srgbClr val="E69138"/>
                </a:solidFill>
              </a:rPr>
              <a:t> stress</a:t>
            </a:r>
            <a:r>
              <a:rPr lang="en" sz="1650"/>
              <a:t>?</a:t>
            </a:r>
            <a:endParaRPr sz="1650"/>
          </a:p>
          <a:p>
            <a:pPr indent="-333375" lvl="1" marL="914400" rtl="0" algn="l">
              <a:spcBef>
                <a:spcPts val="0"/>
              </a:spcBef>
              <a:spcAft>
                <a:spcPts val="0"/>
              </a:spcAft>
              <a:buSzPts val="1650"/>
              <a:buChar char="○"/>
            </a:pPr>
            <a:r>
              <a:rPr lang="en" sz="1650"/>
              <a:t>Genetically engineered crops better suited for heat/drought related stress</a:t>
            </a:r>
            <a:endParaRPr sz="1650"/>
          </a:p>
          <a:p>
            <a:pPr indent="-333375" lvl="1" marL="914400" rtl="0" algn="l">
              <a:spcBef>
                <a:spcPts val="0"/>
              </a:spcBef>
              <a:spcAft>
                <a:spcPts val="0"/>
              </a:spcAft>
              <a:buSzPts val="1650"/>
              <a:buChar char="○"/>
            </a:pPr>
            <a:r>
              <a:rPr lang="en" sz="1650"/>
              <a:t>Genetically enhanced endangered organisms to better handle climate change</a:t>
            </a:r>
            <a:endParaRPr sz="1650"/>
          </a:p>
          <a:p>
            <a:pPr indent="-333375" lvl="1" marL="914400" rtl="0" algn="l">
              <a:spcBef>
                <a:spcPts val="0"/>
              </a:spcBef>
              <a:spcAft>
                <a:spcPts val="0"/>
              </a:spcAft>
              <a:buSzPts val="1650"/>
              <a:buChar char="○"/>
            </a:pPr>
            <a:r>
              <a:rPr lang="en" sz="1650"/>
              <a:t>Genetically</a:t>
            </a:r>
            <a:r>
              <a:rPr lang="en" sz="1650"/>
              <a:t> engineered human HSP70 </a:t>
            </a:r>
            <a:r>
              <a:rPr lang="en" sz="1650"/>
              <a:t>proteins</a:t>
            </a:r>
            <a:r>
              <a:rPr lang="en" sz="1650"/>
              <a:t> that better unfold </a:t>
            </a:r>
            <a:r>
              <a:rPr lang="en" sz="1650"/>
              <a:t>amorphous</a:t>
            </a:r>
            <a:r>
              <a:rPr lang="en" sz="1650"/>
              <a:t> aggregates that cause </a:t>
            </a:r>
            <a:r>
              <a:rPr lang="en" sz="1650"/>
              <a:t>alzheimer's</a:t>
            </a:r>
            <a:r>
              <a:rPr lang="en" sz="1650"/>
              <a:t> </a:t>
            </a:r>
            <a:endParaRPr sz="1650"/>
          </a:p>
          <a:p>
            <a:pPr indent="0" lvl="0" marL="0" rtl="0" algn="l">
              <a:spcBef>
                <a:spcPts val="1200"/>
              </a:spcBef>
              <a:spcAft>
                <a:spcPts val="0"/>
              </a:spcAft>
              <a:buNone/>
            </a:pPr>
            <a:r>
              <a:t/>
            </a:r>
            <a:endParaRPr sz="1650"/>
          </a:p>
          <a:p>
            <a:pPr indent="-333375" lvl="0" marL="457200" rtl="0" algn="l">
              <a:spcBef>
                <a:spcPts val="1200"/>
              </a:spcBef>
              <a:spcAft>
                <a:spcPts val="0"/>
              </a:spcAft>
              <a:buSzPts val="1650"/>
              <a:buChar char="●"/>
            </a:pPr>
            <a:r>
              <a:rPr lang="en" sz="1650"/>
              <a:t>Can we use HSP70/HSP40 proteins as </a:t>
            </a:r>
            <a:r>
              <a:rPr b="1" lang="en" sz="1650">
                <a:solidFill>
                  <a:srgbClr val="E69138"/>
                </a:solidFill>
              </a:rPr>
              <a:t>“canaries in a coal mine”</a:t>
            </a:r>
            <a:r>
              <a:rPr lang="en" sz="1650">
                <a:solidFill>
                  <a:srgbClr val="E69138"/>
                </a:solidFill>
              </a:rPr>
              <a:t> </a:t>
            </a:r>
            <a:r>
              <a:rPr lang="en" sz="1650"/>
              <a:t>for how organisms handle environmental stressors in a rapidly changing environment? </a:t>
            </a:r>
            <a:endParaRPr sz="1650"/>
          </a:p>
          <a:p>
            <a:pPr indent="0" lvl="0" marL="0" rtl="0" algn="l">
              <a:spcBef>
                <a:spcPts val="1200"/>
              </a:spcBef>
              <a:spcAft>
                <a:spcPts val="1200"/>
              </a:spcAft>
              <a:buNone/>
            </a:pPr>
            <a:r>
              <a:t/>
            </a:r>
            <a:endParaRPr sz="15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idx="12" type="sldNum"/>
          </p:nvPr>
        </p:nvSpPr>
        <p:spPr>
          <a:xfrm>
            <a:off x="85486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8"/>
          <p:cNvSpPr txBox="1"/>
          <p:nvPr/>
        </p:nvSpPr>
        <p:spPr>
          <a:xfrm>
            <a:off x="370700" y="140475"/>
            <a:ext cx="82860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50">
                <a:solidFill>
                  <a:schemeClr val="dk1"/>
                </a:solidFill>
                <a:latin typeface="Merriweather"/>
                <a:ea typeface="Merriweather"/>
                <a:cs typeface="Merriweather"/>
                <a:sym typeface="Merriweather"/>
              </a:rPr>
              <a:t>Protein </a:t>
            </a:r>
            <a:r>
              <a:rPr b="1" lang="en" sz="2550">
                <a:solidFill>
                  <a:schemeClr val="dk1"/>
                </a:solidFill>
                <a:latin typeface="Merriweather"/>
                <a:ea typeface="Merriweather"/>
                <a:cs typeface="Merriweather"/>
                <a:sym typeface="Merriweather"/>
              </a:rPr>
              <a:t>Native States &amp; Partially Denatured States</a:t>
            </a:r>
            <a:endParaRPr b="1" sz="2550">
              <a:solidFill>
                <a:schemeClr val="dk1"/>
              </a:solidFill>
              <a:latin typeface="Merriweather"/>
              <a:ea typeface="Merriweather"/>
              <a:cs typeface="Merriweather"/>
              <a:sym typeface="Merriweather"/>
            </a:endParaRPr>
          </a:p>
        </p:txBody>
      </p:sp>
      <p:pic>
        <p:nvPicPr>
          <p:cNvPr id="307" name="Google Shape;307;p48"/>
          <p:cNvPicPr preferRelativeResize="0"/>
          <p:nvPr/>
        </p:nvPicPr>
        <p:blipFill rotWithShape="1">
          <a:blip r:embed="rId3">
            <a:alphaModFix/>
          </a:blip>
          <a:srcRect b="9610" l="55092" r="34018" t="62595"/>
          <a:stretch/>
        </p:blipFill>
        <p:spPr>
          <a:xfrm>
            <a:off x="4144475" y="1396250"/>
            <a:ext cx="1571100" cy="2547600"/>
          </a:xfrm>
          <a:prstGeom prst="roundRect">
            <a:avLst>
              <a:gd fmla="val 16667" name="adj"/>
            </a:avLst>
          </a:prstGeom>
          <a:noFill/>
          <a:ln cap="flat" cmpd="sng" w="28575">
            <a:solidFill>
              <a:schemeClr val="dk2"/>
            </a:solidFill>
            <a:prstDash val="solid"/>
            <a:round/>
            <a:headEnd len="sm" w="sm" type="none"/>
            <a:tailEnd len="sm" w="sm" type="none"/>
          </a:ln>
        </p:spPr>
      </p:pic>
      <p:pic>
        <p:nvPicPr>
          <p:cNvPr id="308" name="Google Shape;308;p48"/>
          <p:cNvPicPr preferRelativeResize="0"/>
          <p:nvPr/>
        </p:nvPicPr>
        <p:blipFill rotWithShape="1">
          <a:blip r:embed="rId3">
            <a:alphaModFix/>
          </a:blip>
          <a:srcRect b="25665" l="45799" r="43413" t="47213"/>
          <a:stretch/>
        </p:blipFill>
        <p:spPr>
          <a:xfrm>
            <a:off x="2220763" y="1417700"/>
            <a:ext cx="1571100" cy="2504700"/>
          </a:xfrm>
          <a:prstGeom prst="roundRect">
            <a:avLst>
              <a:gd fmla="val 16667" name="adj"/>
            </a:avLst>
          </a:prstGeom>
          <a:noFill/>
          <a:ln cap="flat" cmpd="sng" w="28575">
            <a:solidFill>
              <a:schemeClr val="dk2"/>
            </a:solidFill>
            <a:prstDash val="solid"/>
            <a:round/>
            <a:headEnd len="sm" w="sm" type="none"/>
            <a:tailEnd len="sm" w="sm" type="none"/>
          </a:ln>
        </p:spPr>
      </p:pic>
      <p:pic>
        <p:nvPicPr>
          <p:cNvPr id="309" name="Google Shape;309;p48"/>
          <p:cNvPicPr preferRelativeResize="0"/>
          <p:nvPr/>
        </p:nvPicPr>
        <p:blipFill rotWithShape="1">
          <a:blip r:embed="rId3">
            <a:alphaModFix/>
          </a:blip>
          <a:srcRect b="4434" l="32268" r="54625" t="67119"/>
          <a:stretch/>
        </p:blipFill>
        <p:spPr>
          <a:xfrm>
            <a:off x="195193" y="1396375"/>
            <a:ext cx="1649700" cy="2504700"/>
          </a:xfrm>
          <a:prstGeom prst="roundRect">
            <a:avLst>
              <a:gd fmla="val 16667" name="adj"/>
            </a:avLst>
          </a:prstGeom>
          <a:noFill/>
          <a:ln cap="flat" cmpd="sng" w="28575">
            <a:solidFill>
              <a:schemeClr val="dk2"/>
            </a:solidFill>
            <a:prstDash val="solid"/>
            <a:round/>
            <a:headEnd len="sm" w="sm" type="none"/>
            <a:tailEnd len="sm" w="sm" type="none"/>
          </a:ln>
        </p:spPr>
      </p:pic>
      <p:sp>
        <p:nvSpPr>
          <p:cNvPr id="310" name="Google Shape;310;p48"/>
          <p:cNvSpPr txBox="1"/>
          <p:nvPr/>
        </p:nvSpPr>
        <p:spPr>
          <a:xfrm>
            <a:off x="163261" y="4070075"/>
            <a:ext cx="1721100" cy="6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50">
                <a:solidFill>
                  <a:schemeClr val="dk1"/>
                </a:solidFill>
                <a:latin typeface="Merriweather"/>
                <a:ea typeface="Merriweather"/>
                <a:cs typeface="Merriweather"/>
                <a:sym typeface="Merriweather"/>
              </a:rPr>
              <a:t>The</a:t>
            </a:r>
            <a:endParaRPr b="1" sz="255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sz="2550">
                <a:solidFill>
                  <a:schemeClr val="dk1"/>
                </a:solidFill>
                <a:latin typeface="Merriweather"/>
                <a:ea typeface="Merriweather"/>
                <a:cs typeface="Merriweather"/>
                <a:sym typeface="Merriweather"/>
              </a:rPr>
              <a:t>Good</a:t>
            </a:r>
            <a:endParaRPr b="1" sz="2550">
              <a:solidFill>
                <a:schemeClr val="dk1"/>
              </a:solidFill>
              <a:latin typeface="Merriweather"/>
              <a:ea typeface="Merriweather"/>
              <a:cs typeface="Merriweather"/>
              <a:sym typeface="Merriweather"/>
            </a:endParaRPr>
          </a:p>
        </p:txBody>
      </p:sp>
      <p:sp>
        <p:nvSpPr>
          <p:cNvPr id="311" name="Google Shape;311;p48"/>
          <p:cNvSpPr txBox="1"/>
          <p:nvPr/>
        </p:nvSpPr>
        <p:spPr>
          <a:xfrm>
            <a:off x="2145786" y="4070075"/>
            <a:ext cx="1721100" cy="6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50">
                <a:solidFill>
                  <a:schemeClr val="dk1"/>
                </a:solidFill>
                <a:latin typeface="Merriweather"/>
                <a:ea typeface="Merriweather"/>
                <a:cs typeface="Merriweather"/>
                <a:sym typeface="Merriweather"/>
              </a:rPr>
              <a:t>The</a:t>
            </a:r>
            <a:endParaRPr b="1" sz="255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sz="2550">
                <a:solidFill>
                  <a:schemeClr val="dk1"/>
                </a:solidFill>
                <a:latin typeface="Merriweather"/>
                <a:ea typeface="Merriweather"/>
                <a:cs typeface="Merriweather"/>
                <a:sym typeface="Merriweather"/>
              </a:rPr>
              <a:t>Bad</a:t>
            </a:r>
            <a:endParaRPr b="1" sz="2550">
              <a:solidFill>
                <a:schemeClr val="dk1"/>
              </a:solidFill>
              <a:latin typeface="Merriweather"/>
              <a:ea typeface="Merriweather"/>
              <a:cs typeface="Merriweather"/>
              <a:sym typeface="Merriweather"/>
            </a:endParaRPr>
          </a:p>
        </p:txBody>
      </p:sp>
      <p:sp>
        <p:nvSpPr>
          <p:cNvPr id="312" name="Google Shape;312;p48"/>
          <p:cNvSpPr txBox="1"/>
          <p:nvPr/>
        </p:nvSpPr>
        <p:spPr>
          <a:xfrm>
            <a:off x="4471929" y="4070075"/>
            <a:ext cx="11106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50">
                <a:solidFill>
                  <a:schemeClr val="dk1"/>
                </a:solidFill>
                <a:latin typeface="Merriweather"/>
                <a:ea typeface="Merriweather"/>
                <a:cs typeface="Merriweather"/>
                <a:sym typeface="Merriweather"/>
              </a:rPr>
              <a:t>The </a:t>
            </a:r>
            <a:endParaRPr b="1" sz="2550">
              <a:solidFill>
                <a:schemeClr val="dk1"/>
              </a:solidFill>
              <a:latin typeface="Merriweather"/>
              <a:ea typeface="Merriweather"/>
              <a:cs typeface="Merriweather"/>
              <a:sym typeface="Merriweather"/>
            </a:endParaRPr>
          </a:p>
          <a:p>
            <a:pPr indent="0" lvl="0" marL="0" rtl="0" algn="l">
              <a:spcBef>
                <a:spcPts val="0"/>
              </a:spcBef>
              <a:spcAft>
                <a:spcPts val="0"/>
              </a:spcAft>
              <a:buNone/>
            </a:pPr>
            <a:r>
              <a:rPr b="1" lang="en" sz="2550">
                <a:solidFill>
                  <a:schemeClr val="dk1"/>
                </a:solidFill>
                <a:latin typeface="Merriweather"/>
                <a:ea typeface="Merriweather"/>
                <a:cs typeface="Merriweather"/>
                <a:sym typeface="Merriweather"/>
              </a:rPr>
              <a:t>Ugly</a:t>
            </a:r>
            <a:endParaRPr b="1" sz="2550">
              <a:solidFill>
                <a:schemeClr val="dk1"/>
              </a:solidFill>
              <a:latin typeface="Merriweather"/>
              <a:ea typeface="Merriweather"/>
              <a:cs typeface="Merriweather"/>
              <a:sym typeface="Merriweather"/>
            </a:endParaRPr>
          </a:p>
        </p:txBody>
      </p:sp>
      <p:pic>
        <p:nvPicPr>
          <p:cNvPr id="313" name="Google Shape;313;p48"/>
          <p:cNvPicPr preferRelativeResize="0"/>
          <p:nvPr/>
        </p:nvPicPr>
        <p:blipFill rotWithShape="1">
          <a:blip r:embed="rId3">
            <a:alphaModFix/>
          </a:blip>
          <a:srcRect b="54372" l="86275" r="1583" t="19138"/>
          <a:stretch/>
        </p:blipFill>
        <p:spPr>
          <a:xfrm>
            <a:off x="7297075" y="1374950"/>
            <a:ext cx="1571100" cy="2547600"/>
          </a:xfrm>
          <a:prstGeom prst="roundRect">
            <a:avLst>
              <a:gd fmla="val 16667" name="adj"/>
            </a:avLst>
          </a:prstGeom>
          <a:noFill/>
          <a:ln cap="flat" cmpd="sng" w="28575">
            <a:solidFill>
              <a:schemeClr val="dk2"/>
            </a:solidFill>
            <a:prstDash val="solid"/>
            <a:round/>
            <a:headEnd len="sm" w="sm" type="none"/>
            <a:tailEnd len="sm" w="sm" type="none"/>
          </a:ln>
        </p:spPr>
      </p:pic>
      <p:sp>
        <p:nvSpPr>
          <p:cNvPr id="314" name="Google Shape;314;p48"/>
          <p:cNvSpPr txBox="1"/>
          <p:nvPr/>
        </p:nvSpPr>
        <p:spPr>
          <a:xfrm>
            <a:off x="7171650" y="4070075"/>
            <a:ext cx="1925700"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50">
                <a:solidFill>
                  <a:schemeClr val="dk1"/>
                </a:solidFill>
                <a:latin typeface="Merriweather"/>
                <a:ea typeface="Merriweather"/>
                <a:cs typeface="Merriweather"/>
                <a:sym typeface="Merriweather"/>
              </a:rPr>
              <a:t>Denatured</a:t>
            </a:r>
            <a:endParaRPr b="1" sz="2550">
              <a:solidFill>
                <a:schemeClr val="dk1"/>
              </a:solidFill>
              <a:latin typeface="Merriweather"/>
              <a:ea typeface="Merriweather"/>
              <a:cs typeface="Merriweather"/>
              <a:sym typeface="Merriweather"/>
            </a:endParaRPr>
          </a:p>
        </p:txBody>
      </p:sp>
      <p:sp>
        <p:nvSpPr>
          <p:cNvPr id="315" name="Google Shape;315;p48"/>
          <p:cNvSpPr/>
          <p:nvPr/>
        </p:nvSpPr>
        <p:spPr>
          <a:xfrm>
            <a:off x="5785100" y="2001050"/>
            <a:ext cx="1413300" cy="259800"/>
          </a:xfrm>
          <a:prstGeom prst="rightArrow">
            <a:avLst>
              <a:gd fmla="val 44034" name="adj1"/>
              <a:gd fmla="val 91821"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6" name="Google Shape;316;p48"/>
          <p:cNvSpPr/>
          <p:nvPr/>
        </p:nvSpPr>
        <p:spPr>
          <a:xfrm rot="10800000">
            <a:off x="5761575" y="2820813"/>
            <a:ext cx="1413300" cy="259800"/>
          </a:xfrm>
          <a:prstGeom prst="rightArrow">
            <a:avLst>
              <a:gd fmla="val 44034" name="adj1"/>
              <a:gd fmla="val 91821"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7" name="Google Shape;317;p48"/>
          <p:cNvSpPr/>
          <p:nvPr/>
        </p:nvSpPr>
        <p:spPr>
          <a:xfrm>
            <a:off x="6180650" y="2631075"/>
            <a:ext cx="690300" cy="639300"/>
          </a:xfrm>
          <a:prstGeom prst="mathMultiply">
            <a:avLst>
              <a:gd fmla="val 6996"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8" name="Google Shape;318;p48"/>
          <p:cNvSpPr/>
          <p:nvPr/>
        </p:nvSpPr>
        <p:spPr>
          <a:xfrm>
            <a:off x="3841050" y="2631075"/>
            <a:ext cx="277500" cy="189600"/>
          </a:xfrm>
          <a:prstGeom prst="rightArrow">
            <a:avLst>
              <a:gd fmla="val 44034" name="adj1"/>
              <a:gd fmla="val 91821"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9" name="Google Shape;319;p48"/>
          <p:cNvSpPr/>
          <p:nvPr/>
        </p:nvSpPr>
        <p:spPr>
          <a:xfrm>
            <a:off x="1894088" y="2631075"/>
            <a:ext cx="277500" cy="189600"/>
          </a:xfrm>
          <a:prstGeom prst="rightArrow">
            <a:avLst>
              <a:gd fmla="val 44034" name="adj1"/>
              <a:gd fmla="val 91821"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9"/>
          <p:cNvPicPr preferRelativeResize="0"/>
          <p:nvPr/>
        </p:nvPicPr>
        <p:blipFill rotWithShape="1">
          <a:blip r:embed="rId3">
            <a:alphaModFix/>
          </a:blip>
          <a:srcRect b="11061" l="55092" r="34018" t="62595"/>
          <a:stretch/>
        </p:blipFill>
        <p:spPr>
          <a:xfrm>
            <a:off x="6600775" y="2465250"/>
            <a:ext cx="1372500" cy="2109600"/>
          </a:xfrm>
          <a:prstGeom prst="roundRect">
            <a:avLst>
              <a:gd fmla="val 16667" name="adj"/>
            </a:avLst>
          </a:prstGeom>
          <a:noFill/>
          <a:ln cap="flat" cmpd="sng" w="28575">
            <a:solidFill>
              <a:schemeClr val="dk2"/>
            </a:solidFill>
            <a:prstDash val="solid"/>
            <a:round/>
            <a:headEnd len="sm" w="sm" type="none"/>
            <a:tailEnd len="sm" w="sm" type="none"/>
          </a:ln>
        </p:spPr>
      </p:pic>
      <p:sp>
        <p:nvSpPr>
          <p:cNvPr id="325" name="Google Shape;325;p49"/>
          <p:cNvSpPr txBox="1"/>
          <p:nvPr/>
        </p:nvSpPr>
        <p:spPr>
          <a:xfrm>
            <a:off x="551450" y="618450"/>
            <a:ext cx="8395200" cy="1377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1550">
                <a:solidFill>
                  <a:schemeClr val="dk1"/>
                </a:solidFill>
                <a:latin typeface="Merriweather"/>
                <a:ea typeface="Merriweather"/>
                <a:cs typeface="Merriweather"/>
                <a:sym typeface="Merriweather"/>
              </a:rPr>
              <a:t>Amyloid plaques and Alzheimer's disease. </a:t>
            </a:r>
            <a:endParaRPr b="1" sz="155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1550">
              <a:solidFill>
                <a:schemeClr val="dk1"/>
              </a:solidFill>
              <a:latin typeface="Merriweather"/>
              <a:ea typeface="Merriweather"/>
              <a:cs typeface="Merriweather"/>
              <a:sym typeface="Merriweather"/>
            </a:endParaRPr>
          </a:p>
          <a:p>
            <a:pPr indent="-304800" lvl="0" marL="457200" rtl="0" algn="l">
              <a:spcBef>
                <a:spcPts val="0"/>
              </a:spcBef>
              <a:spcAft>
                <a:spcPts val="0"/>
              </a:spcAft>
              <a:buSzPts val="1200"/>
              <a:buChar char="●"/>
            </a:pPr>
            <a:r>
              <a:rPr b="1" lang="en" sz="1550">
                <a:solidFill>
                  <a:schemeClr val="dk1"/>
                </a:solidFill>
                <a:latin typeface="Merriweather"/>
                <a:ea typeface="Merriweather"/>
                <a:cs typeface="Merriweather"/>
                <a:sym typeface="Merriweather"/>
              </a:rPr>
              <a:t>Amyloid plaques form from misfolded amyloid-β (Aβ) peptides. </a:t>
            </a:r>
            <a:endParaRPr b="1" sz="1550">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b="1" sz="1550">
              <a:solidFill>
                <a:schemeClr val="dk1"/>
              </a:solidFill>
              <a:latin typeface="Merriweather"/>
              <a:ea typeface="Merriweather"/>
              <a:cs typeface="Merriweather"/>
              <a:sym typeface="Merriweather"/>
            </a:endParaRPr>
          </a:p>
          <a:p>
            <a:pPr indent="-304800" lvl="0" marL="457200" rtl="0" algn="l">
              <a:spcBef>
                <a:spcPts val="0"/>
              </a:spcBef>
              <a:spcAft>
                <a:spcPts val="0"/>
              </a:spcAft>
              <a:buSzPts val="1200"/>
              <a:buChar char="●"/>
            </a:pPr>
            <a:r>
              <a:rPr b="1" lang="en" sz="1550">
                <a:solidFill>
                  <a:schemeClr val="dk1"/>
                </a:solidFill>
                <a:latin typeface="Merriweather"/>
                <a:ea typeface="Merriweather"/>
                <a:cs typeface="Merriweather"/>
                <a:sym typeface="Merriweather"/>
              </a:rPr>
              <a:t>Peptides clump together to form plaques that collect between neurons.</a:t>
            </a:r>
            <a:endParaRPr b="1" sz="1550">
              <a:solidFill>
                <a:schemeClr val="dk1"/>
              </a:solidFill>
              <a:latin typeface="Merriweather"/>
              <a:ea typeface="Merriweather"/>
              <a:cs typeface="Merriweather"/>
              <a:sym typeface="Merriweather"/>
            </a:endParaRPr>
          </a:p>
        </p:txBody>
      </p:sp>
      <p:sp>
        <p:nvSpPr>
          <p:cNvPr id="326" name="Google Shape;326;p49"/>
          <p:cNvSpPr txBox="1"/>
          <p:nvPr/>
        </p:nvSpPr>
        <p:spPr>
          <a:xfrm>
            <a:off x="263175" y="112800"/>
            <a:ext cx="8522400" cy="56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550">
                <a:solidFill>
                  <a:schemeClr val="dk1"/>
                </a:solidFill>
                <a:latin typeface="Merriweather"/>
                <a:ea typeface="Merriweather"/>
                <a:cs typeface="Merriweather"/>
                <a:sym typeface="Merriweather"/>
              </a:rPr>
              <a:t>One Reason Getting Stuck in the Ugly is Very Ugly</a:t>
            </a:r>
            <a:endParaRPr b="1" sz="2550">
              <a:solidFill>
                <a:schemeClr val="dk1"/>
              </a:solidFill>
              <a:latin typeface="Merriweather"/>
              <a:ea typeface="Merriweather"/>
              <a:cs typeface="Merriweather"/>
              <a:sym typeface="Merriweather"/>
            </a:endParaRPr>
          </a:p>
        </p:txBody>
      </p:sp>
      <p:pic>
        <p:nvPicPr>
          <p:cNvPr id="327" name="Google Shape;327;p49"/>
          <p:cNvPicPr preferRelativeResize="0"/>
          <p:nvPr/>
        </p:nvPicPr>
        <p:blipFill rotWithShape="1">
          <a:blip r:embed="rId4">
            <a:alphaModFix/>
          </a:blip>
          <a:srcRect b="14751" l="1968" r="4284" t="13916"/>
          <a:stretch/>
        </p:blipFill>
        <p:spPr>
          <a:xfrm>
            <a:off x="551450" y="2206650"/>
            <a:ext cx="4708200" cy="2626800"/>
          </a:xfrm>
          <a:prstGeom prst="roundRect">
            <a:avLst>
              <a:gd fmla="val 16667" name="adj"/>
            </a:avLst>
          </a:prstGeom>
          <a:noFill/>
          <a:ln cap="flat" cmpd="sng" w="28575">
            <a:solidFill>
              <a:schemeClr val="dk2"/>
            </a:solidFill>
            <a:prstDash val="solid"/>
            <a:round/>
            <a:headEnd len="sm" w="sm" type="none"/>
            <a:tailEnd len="sm" w="sm" type="none"/>
          </a:ln>
        </p:spPr>
      </p:pic>
      <p:cxnSp>
        <p:nvCxnSpPr>
          <p:cNvPr id="328" name="Google Shape;328;p49"/>
          <p:cNvCxnSpPr>
            <a:stCxn id="324" idx="1"/>
            <a:endCxn id="327" idx="3"/>
          </p:cNvCxnSpPr>
          <p:nvPr/>
        </p:nvCxnSpPr>
        <p:spPr>
          <a:xfrm rot="10800000">
            <a:off x="5259775" y="3520050"/>
            <a:ext cx="1341000" cy="0"/>
          </a:xfrm>
          <a:prstGeom prst="straightConnector1">
            <a:avLst/>
          </a:prstGeom>
          <a:noFill/>
          <a:ln cap="flat" cmpd="sng" w="28575">
            <a:solidFill>
              <a:schemeClr val="dk2"/>
            </a:solidFill>
            <a:prstDash val="solid"/>
            <a:round/>
            <a:headEnd len="med" w="med" type="triangl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p:nvPr/>
        </p:nvSpPr>
        <p:spPr>
          <a:xfrm>
            <a:off x="2015325" y="618325"/>
            <a:ext cx="3641400" cy="4449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4" name="Google Shape;334;p50"/>
          <p:cNvSpPr txBox="1"/>
          <p:nvPr/>
        </p:nvSpPr>
        <p:spPr>
          <a:xfrm>
            <a:off x="357475" y="96000"/>
            <a:ext cx="89466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50">
                <a:solidFill>
                  <a:schemeClr val="dk1"/>
                </a:solidFill>
                <a:latin typeface="Merriweather"/>
                <a:ea typeface="Merriweather"/>
                <a:cs typeface="Merriweather"/>
                <a:sym typeface="Merriweather"/>
              </a:rPr>
              <a:t>Causes of The Bad and The Ugly (Partial Denaturing) </a:t>
            </a:r>
            <a:endParaRPr b="1" sz="2550">
              <a:solidFill>
                <a:schemeClr val="dk1"/>
              </a:solidFill>
              <a:latin typeface="Merriweather"/>
              <a:ea typeface="Merriweather"/>
              <a:cs typeface="Merriweather"/>
              <a:sym typeface="Merriweather"/>
            </a:endParaRPr>
          </a:p>
        </p:txBody>
      </p:sp>
      <p:pic>
        <p:nvPicPr>
          <p:cNvPr id="335" name="Google Shape;335;p50"/>
          <p:cNvPicPr preferRelativeResize="0"/>
          <p:nvPr/>
        </p:nvPicPr>
        <p:blipFill rotWithShape="1">
          <a:blip r:embed="rId3">
            <a:alphaModFix/>
          </a:blip>
          <a:srcRect b="9610" l="55092" r="34018" t="62595"/>
          <a:stretch/>
        </p:blipFill>
        <p:spPr>
          <a:xfrm>
            <a:off x="8123247" y="2174353"/>
            <a:ext cx="937800" cy="1539600"/>
          </a:xfrm>
          <a:prstGeom prst="roundRect">
            <a:avLst>
              <a:gd fmla="val 16667" name="adj"/>
            </a:avLst>
          </a:prstGeom>
          <a:noFill/>
          <a:ln cap="flat" cmpd="sng" w="28575">
            <a:solidFill>
              <a:schemeClr val="dk2"/>
            </a:solidFill>
            <a:prstDash val="solid"/>
            <a:round/>
            <a:headEnd len="sm" w="sm" type="none"/>
            <a:tailEnd len="sm" w="sm" type="none"/>
          </a:ln>
        </p:spPr>
      </p:pic>
      <p:pic>
        <p:nvPicPr>
          <p:cNvPr id="336" name="Google Shape;336;p50"/>
          <p:cNvPicPr preferRelativeResize="0"/>
          <p:nvPr/>
        </p:nvPicPr>
        <p:blipFill rotWithShape="1">
          <a:blip r:embed="rId3">
            <a:alphaModFix/>
          </a:blip>
          <a:srcRect b="26359" l="46265" r="43920" t="48964"/>
          <a:stretch/>
        </p:blipFill>
        <p:spPr>
          <a:xfrm>
            <a:off x="6230788" y="1975544"/>
            <a:ext cx="937800" cy="1514100"/>
          </a:xfrm>
          <a:prstGeom prst="roundRect">
            <a:avLst>
              <a:gd fmla="val 16667" name="adj"/>
            </a:avLst>
          </a:prstGeom>
          <a:noFill/>
          <a:ln cap="flat" cmpd="sng" w="28575">
            <a:solidFill>
              <a:schemeClr val="dk2"/>
            </a:solidFill>
            <a:prstDash val="solid"/>
            <a:round/>
            <a:headEnd len="sm" w="sm" type="none"/>
            <a:tailEnd len="sm" w="sm" type="none"/>
          </a:ln>
        </p:spPr>
      </p:pic>
      <p:pic>
        <p:nvPicPr>
          <p:cNvPr id="337" name="Google Shape;337;p50"/>
          <p:cNvPicPr preferRelativeResize="0"/>
          <p:nvPr/>
        </p:nvPicPr>
        <p:blipFill rotWithShape="1">
          <a:blip r:embed="rId3">
            <a:alphaModFix/>
          </a:blip>
          <a:srcRect b="4434" l="32268" r="54625" t="67119"/>
          <a:stretch/>
        </p:blipFill>
        <p:spPr>
          <a:xfrm>
            <a:off x="115287" y="1886453"/>
            <a:ext cx="984900" cy="1514100"/>
          </a:xfrm>
          <a:prstGeom prst="roundRect">
            <a:avLst>
              <a:gd fmla="val 16667" name="adj"/>
            </a:avLst>
          </a:prstGeom>
          <a:noFill/>
          <a:ln cap="flat" cmpd="sng" w="28575">
            <a:solidFill>
              <a:schemeClr val="dk2"/>
            </a:solidFill>
            <a:prstDash val="solid"/>
            <a:round/>
            <a:headEnd len="sm" w="sm" type="none"/>
            <a:tailEnd len="sm" w="sm" type="none"/>
          </a:ln>
        </p:spPr>
      </p:pic>
      <p:sp>
        <p:nvSpPr>
          <p:cNvPr id="338" name="Google Shape;338;p50"/>
          <p:cNvSpPr txBox="1"/>
          <p:nvPr/>
        </p:nvSpPr>
        <p:spPr>
          <a:xfrm>
            <a:off x="96225" y="3760560"/>
            <a:ext cx="10272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chemeClr val="dk1"/>
                </a:solidFill>
                <a:latin typeface="Merriweather"/>
                <a:ea typeface="Merriweather"/>
                <a:cs typeface="Merriweather"/>
                <a:sym typeface="Merriweather"/>
              </a:rPr>
              <a:t>The</a:t>
            </a:r>
            <a:endParaRPr b="1" sz="155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sz="1550">
                <a:solidFill>
                  <a:schemeClr val="dk1"/>
                </a:solidFill>
                <a:latin typeface="Merriweather"/>
                <a:ea typeface="Merriweather"/>
                <a:cs typeface="Merriweather"/>
                <a:sym typeface="Merriweather"/>
              </a:rPr>
              <a:t>Good</a:t>
            </a:r>
            <a:endParaRPr b="1" sz="1550">
              <a:solidFill>
                <a:schemeClr val="dk1"/>
              </a:solidFill>
              <a:latin typeface="Merriweather"/>
              <a:ea typeface="Merriweather"/>
              <a:cs typeface="Merriweather"/>
              <a:sym typeface="Merriweather"/>
            </a:endParaRPr>
          </a:p>
        </p:txBody>
      </p:sp>
      <p:sp>
        <p:nvSpPr>
          <p:cNvPr id="339" name="Google Shape;339;p50"/>
          <p:cNvSpPr txBox="1"/>
          <p:nvPr/>
        </p:nvSpPr>
        <p:spPr>
          <a:xfrm>
            <a:off x="6535601" y="4171725"/>
            <a:ext cx="8754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chemeClr val="dk1"/>
                </a:solidFill>
                <a:latin typeface="Merriweather"/>
                <a:ea typeface="Merriweather"/>
                <a:cs typeface="Merriweather"/>
                <a:sym typeface="Merriweather"/>
              </a:rPr>
              <a:t>The</a:t>
            </a:r>
            <a:endParaRPr b="1" sz="155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sz="1550">
                <a:solidFill>
                  <a:schemeClr val="dk1"/>
                </a:solidFill>
                <a:latin typeface="Merriweather"/>
                <a:ea typeface="Merriweather"/>
                <a:cs typeface="Merriweather"/>
                <a:sym typeface="Merriweather"/>
              </a:rPr>
              <a:t>Bad</a:t>
            </a:r>
            <a:endParaRPr b="1" sz="1550">
              <a:solidFill>
                <a:schemeClr val="dk1"/>
              </a:solidFill>
              <a:latin typeface="Merriweather"/>
              <a:ea typeface="Merriweather"/>
              <a:cs typeface="Merriweather"/>
              <a:sym typeface="Merriweather"/>
            </a:endParaRPr>
          </a:p>
        </p:txBody>
      </p:sp>
      <p:sp>
        <p:nvSpPr>
          <p:cNvPr id="340" name="Google Shape;340;p50"/>
          <p:cNvSpPr txBox="1"/>
          <p:nvPr/>
        </p:nvSpPr>
        <p:spPr>
          <a:xfrm>
            <a:off x="8078552" y="3911460"/>
            <a:ext cx="10272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50">
                <a:solidFill>
                  <a:schemeClr val="dk1"/>
                </a:solidFill>
                <a:latin typeface="Merriweather"/>
                <a:ea typeface="Merriweather"/>
                <a:cs typeface="Merriweather"/>
                <a:sym typeface="Merriweather"/>
              </a:rPr>
              <a:t>And The</a:t>
            </a:r>
            <a:endParaRPr b="1" sz="1550">
              <a:solidFill>
                <a:schemeClr val="dk1"/>
              </a:solidFill>
              <a:latin typeface="Merriweather"/>
              <a:ea typeface="Merriweather"/>
              <a:cs typeface="Merriweather"/>
              <a:sym typeface="Merriweather"/>
            </a:endParaRPr>
          </a:p>
          <a:p>
            <a:pPr indent="0" lvl="0" marL="0" rtl="0" algn="ctr">
              <a:spcBef>
                <a:spcPts val="0"/>
              </a:spcBef>
              <a:spcAft>
                <a:spcPts val="0"/>
              </a:spcAft>
              <a:buNone/>
            </a:pPr>
            <a:r>
              <a:rPr b="1" lang="en" sz="1550">
                <a:solidFill>
                  <a:schemeClr val="dk1"/>
                </a:solidFill>
                <a:latin typeface="Merriweather"/>
                <a:ea typeface="Merriweather"/>
                <a:cs typeface="Merriweather"/>
                <a:sym typeface="Merriweather"/>
              </a:rPr>
              <a:t>Ugly</a:t>
            </a:r>
            <a:endParaRPr b="1" sz="1550">
              <a:solidFill>
                <a:schemeClr val="dk1"/>
              </a:solidFill>
              <a:latin typeface="Merriweather"/>
              <a:ea typeface="Merriweather"/>
              <a:cs typeface="Merriweather"/>
              <a:sym typeface="Merriweather"/>
            </a:endParaRPr>
          </a:p>
        </p:txBody>
      </p:sp>
      <p:pic>
        <p:nvPicPr>
          <p:cNvPr descr="Thermometer vector illustration | Public domain vectors" id="341" name="Google Shape;341;p50"/>
          <p:cNvPicPr preferRelativeResize="0"/>
          <p:nvPr/>
        </p:nvPicPr>
        <p:blipFill rotWithShape="1">
          <a:blip r:embed="rId4">
            <a:alphaModFix/>
          </a:blip>
          <a:srcRect b="0" l="0" r="49364" t="0"/>
          <a:stretch/>
        </p:blipFill>
        <p:spPr>
          <a:xfrm>
            <a:off x="2722618" y="717450"/>
            <a:ext cx="421058" cy="1663100"/>
          </a:xfrm>
          <a:prstGeom prst="rect">
            <a:avLst/>
          </a:prstGeom>
          <a:noFill/>
          <a:ln>
            <a:noFill/>
          </a:ln>
        </p:spPr>
      </p:pic>
      <p:pic>
        <p:nvPicPr>
          <p:cNvPr descr="File:D-W003 Warnung vor giftigen Stoffen ty.svg - Wikipedia" id="342" name="Google Shape;342;p50"/>
          <p:cNvPicPr preferRelativeResize="0"/>
          <p:nvPr/>
        </p:nvPicPr>
        <p:blipFill>
          <a:blip r:embed="rId5">
            <a:alphaModFix/>
          </a:blip>
          <a:stretch>
            <a:fillRect/>
          </a:stretch>
        </p:blipFill>
        <p:spPr>
          <a:xfrm>
            <a:off x="2502600" y="2511563"/>
            <a:ext cx="984899" cy="865166"/>
          </a:xfrm>
          <a:prstGeom prst="rect">
            <a:avLst/>
          </a:prstGeom>
          <a:noFill/>
          <a:ln>
            <a:noFill/>
          </a:ln>
        </p:spPr>
      </p:pic>
      <p:pic>
        <p:nvPicPr>
          <p:cNvPr descr="Vector graphics of thermometer tube blue | Free SVG" id="343" name="Google Shape;343;p50"/>
          <p:cNvPicPr preferRelativeResize="0"/>
          <p:nvPr/>
        </p:nvPicPr>
        <p:blipFill rotWithShape="1">
          <a:blip r:embed="rId6">
            <a:alphaModFix/>
          </a:blip>
          <a:srcRect b="7929" l="0" r="71485" t="3566"/>
          <a:stretch/>
        </p:blipFill>
        <p:spPr>
          <a:xfrm>
            <a:off x="3215892" y="746800"/>
            <a:ext cx="481695" cy="1604400"/>
          </a:xfrm>
          <a:prstGeom prst="rect">
            <a:avLst/>
          </a:prstGeom>
          <a:noFill/>
          <a:ln>
            <a:noFill/>
          </a:ln>
        </p:spPr>
      </p:pic>
      <p:sp>
        <p:nvSpPr>
          <p:cNvPr id="344" name="Google Shape;344;p50"/>
          <p:cNvSpPr txBox="1"/>
          <p:nvPr/>
        </p:nvSpPr>
        <p:spPr>
          <a:xfrm>
            <a:off x="3769800" y="1088188"/>
            <a:ext cx="1125600" cy="865200"/>
          </a:xfrm>
          <a:prstGeom prst="rect">
            <a:avLst/>
          </a:prstGeom>
          <a:noFill/>
          <a:ln>
            <a:noFill/>
          </a:ln>
        </p:spPr>
        <p:txBody>
          <a:bodyPr anchorCtr="0" anchor="b" bIns="91425" lIns="91425" spcFirstLastPara="1" rIns="91425" wrap="square" tIns="91425">
            <a:noAutofit/>
          </a:bodyPr>
          <a:lstStyle/>
          <a:p>
            <a:pPr indent="0" lvl="0" marL="0" rtl="0" algn="just">
              <a:spcBef>
                <a:spcPts val="0"/>
              </a:spcBef>
              <a:spcAft>
                <a:spcPts val="0"/>
              </a:spcAft>
              <a:buNone/>
            </a:pPr>
            <a:r>
              <a:rPr b="1" lang="en" sz="1150">
                <a:latin typeface="Merriweather"/>
                <a:ea typeface="Merriweather"/>
                <a:cs typeface="Merriweather"/>
                <a:sym typeface="Merriweather"/>
              </a:rPr>
              <a:t>High Temp</a:t>
            </a:r>
            <a:r>
              <a:rPr lang="en" sz="1150">
                <a:solidFill>
                  <a:schemeClr val="dk1"/>
                </a:solidFill>
                <a:latin typeface="Merriweather"/>
                <a:ea typeface="Merriweather"/>
                <a:cs typeface="Merriweather"/>
                <a:sym typeface="Merriweather"/>
              </a:rPr>
              <a:t> </a:t>
            </a:r>
            <a:endParaRPr sz="1150">
              <a:solidFill>
                <a:schemeClr val="dk1"/>
              </a:solidFill>
              <a:latin typeface="Merriweather"/>
              <a:ea typeface="Merriweather"/>
              <a:cs typeface="Merriweather"/>
              <a:sym typeface="Merriweather"/>
            </a:endParaRPr>
          </a:p>
          <a:p>
            <a:pPr indent="0" lvl="0" marL="0" rtl="0" algn="just">
              <a:spcBef>
                <a:spcPts val="1200"/>
              </a:spcBef>
              <a:spcAft>
                <a:spcPts val="1200"/>
              </a:spcAft>
              <a:buClr>
                <a:schemeClr val="hlink"/>
              </a:buClr>
              <a:buSzPts val="1100"/>
              <a:buFont typeface="Arial"/>
              <a:buNone/>
            </a:pPr>
            <a:r>
              <a:rPr b="1" lang="en" sz="1150">
                <a:latin typeface="Merriweather"/>
                <a:ea typeface="Merriweather"/>
                <a:cs typeface="Merriweather"/>
                <a:sym typeface="Merriweather"/>
              </a:rPr>
              <a:t>Low Temps</a:t>
            </a:r>
            <a:r>
              <a:rPr lang="en" sz="2650">
                <a:solidFill>
                  <a:schemeClr val="dk1"/>
                </a:solidFill>
                <a:latin typeface="Merriweather"/>
                <a:ea typeface="Merriweather"/>
                <a:cs typeface="Merriweather"/>
                <a:sym typeface="Merriweather"/>
              </a:rPr>
              <a:t> </a:t>
            </a:r>
            <a:endParaRPr sz="2650">
              <a:solidFill>
                <a:schemeClr val="dk1"/>
              </a:solidFill>
              <a:latin typeface="Merriweather"/>
              <a:ea typeface="Merriweather"/>
              <a:cs typeface="Merriweather"/>
              <a:sym typeface="Merriweather"/>
            </a:endParaRPr>
          </a:p>
        </p:txBody>
      </p:sp>
      <p:sp>
        <p:nvSpPr>
          <p:cNvPr id="345" name="Google Shape;345;p50"/>
          <p:cNvSpPr/>
          <p:nvPr/>
        </p:nvSpPr>
        <p:spPr>
          <a:xfrm>
            <a:off x="4766125" y="1036550"/>
            <a:ext cx="129300" cy="303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6" name="Google Shape;346;p50"/>
          <p:cNvSpPr/>
          <p:nvPr/>
        </p:nvSpPr>
        <p:spPr>
          <a:xfrm rot="10800000">
            <a:off x="4766125" y="1577150"/>
            <a:ext cx="129300" cy="3039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7" name="Google Shape;347;p50"/>
          <p:cNvSpPr txBox="1"/>
          <p:nvPr/>
        </p:nvSpPr>
        <p:spPr>
          <a:xfrm>
            <a:off x="3428600" y="2868400"/>
            <a:ext cx="2108700" cy="303900"/>
          </a:xfrm>
          <a:prstGeom prst="rect">
            <a:avLst/>
          </a:prstGeom>
          <a:noFill/>
          <a:ln>
            <a:noFill/>
          </a:ln>
        </p:spPr>
        <p:txBody>
          <a:bodyPr anchorCtr="0" anchor="b" bIns="91425" lIns="91425" spcFirstLastPara="1" rIns="91425" wrap="square" tIns="91425">
            <a:noAutofit/>
          </a:bodyPr>
          <a:lstStyle/>
          <a:p>
            <a:pPr indent="0" lvl="0" marL="0" marR="0" rtl="0" algn="just">
              <a:lnSpc>
                <a:spcPct val="100000"/>
              </a:lnSpc>
              <a:spcBef>
                <a:spcPts val="0"/>
              </a:spcBef>
              <a:spcAft>
                <a:spcPts val="1200"/>
              </a:spcAft>
              <a:buNone/>
            </a:pPr>
            <a:r>
              <a:rPr b="1" lang="en" sz="1150">
                <a:solidFill>
                  <a:schemeClr val="dk2"/>
                </a:solidFill>
                <a:latin typeface="Merriweather"/>
                <a:ea typeface="Merriweather"/>
                <a:cs typeface="Merriweather"/>
                <a:sym typeface="Merriweather"/>
              </a:rPr>
              <a:t>Toxins (ie. Heavy Metals)</a:t>
            </a:r>
            <a:r>
              <a:rPr b="1" lang="en" sz="1150">
                <a:solidFill>
                  <a:schemeClr val="dk1"/>
                </a:solidFill>
                <a:latin typeface="Merriweather"/>
                <a:ea typeface="Merriweather"/>
                <a:cs typeface="Merriweather"/>
                <a:sym typeface="Merriweather"/>
              </a:rPr>
              <a:t> </a:t>
            </a:r>
            <a:endParaRPr b="1" sz="1150">
              <a:solidFill>
                <a:schemeClr val="dk1"/>
              </a:solidFill>
              <a:latin typeface="Merriweather"/>
              <a:ea typeface="Merriweather"/>
              <a:cs typeface="Merriweather"/>
              <a:sym typeface="Merriweather"/>
            </a:endParaRPr>
          </a:p>
        </p:txBody>
      </p:sp>
      <p:pic>
        <p:nvPicPr>
          <p:cNvPr descr="pH | Free SVG" id="348" name="Google Shape;348;p50"/>
          <p:cNvPicPr preferRelativeResize="0"/>
          <p:nvPr/>
        </p:nvPicPr>
        <p:blipFill rotWithShape="1">
          <a:blip r:embed="rId7">
            <a:alphaModFix/>
          </a:blip>
          <a:srcRect b="1969" l="17737" r="57880" t="12414"/>
          <a:stretch/>
        </p:blipFill>
        <p:spPr>
          <a:xfrm rot="-5400000">
            <a:off x="3487800" y="2604899"/>
            <a:ext cx="763975" cy="2901926"/>
          </a:xfrm>
          <a:prstGeom prst="rect">
            <a:avLst/>
          </a:prstGeom>
          <a:noFill/>
          <a:ln>
            <a:noFill/>
          </a:ln>
        </p:spPr>
      </p:pic>
      <p:sp>
        <p:nvSpPr>
          <p:cNvPr id="349" name="Google Shape;349;p50"/>
          <p:cNvSpPr txBox="1"/>
          <p:nvPr/>
        </p:nvSpPr>
        <p:spPr>
          <a:xfrm>
            <a:off x="2805125" y="4457900"/>
            <a:ext cx="875400" cy="368700"/>
          </a:xfrm>
          <a:prstGeom prst="rect">
            <a:avLst/>
          </a:prstGeom>
          <a:noFill/>
          <a:ln>
            <a:noFill/>
          </a:ln>
        </p:spPr>
        <p:txBody>
          <a:bodyPr anchorCtr="0" anchor="b" bIns="91425" lIns="91425" spcFirstLastPara="1" rIns="91425" wrap="square" tIns="91425">
            <a:noAutofit/>
          </a:bodyPr>
          <a:lstStyle/>
          <a:p>
            <a:pPr indent="0" lvl="0" marL="0" marR="0" rtl="0" algn="just">
              <a:lnSpc>
                <a:spcPct val="100000"/>
              </a:lnSpc>
              <a:spcBef>
                <a:spcPts val="0"/>
              </a:spcBef>
              <a:spcAft>
                <a:spcPts val="0"/>
              </a:spcAft>
              <a:buNone/>
            </a:pPr>
            <a:r>
              <a:t/>
            </a:r>
            <a:endParaRPr b="1" sz="1150">
              <a:solidFill>
                <a:srgbClr val="1155CC"/>
              </a:solidFill>
              <a:latin typeface="Merriweather"/>
              <a:ea typeface="Merriweather"/>
              <a:cs typeface="Merriweather"/>
              <a:sym typeface="Merriweather"/>
            </a:endParaRPr>
          </a:p>
          <a:p>
            <a:pPr indent="0" lvl="0" marL="0" marR="0" rtl="0" algn="just">
              <a:lnSpc>
                <a:spcPct val="100000"/>
              </a:lnSpc>
              <a:spcBef>
                <a:spcPts val="1200"/>
              </a:spcBef>
              <a:spcAft>
                <a:spcPts val="1200"/>
              </a:spcAft>
              <a:buNone/>
            </a:pPr>
            <a:r>
              <a:rPr b="1" lang="en" sz="1250">
                <a:latin typeface="Merriweather"/>
                <a:ea typeface="Merriweather"/>
                <a:cs typeface="Merriweather"/>
                <a:sym typeface="Merriweather"/>
              </a:rPr>
              <a:t>Low pH</a:t>
            </a:r>
            <a:r>
              <a:rPr b="1" lang="en" sz="1150">
                <a:solidFill>
                  <a:srgbClr val="FF0000"/>
                </a:solidFill>
                <a:latin typeface="Merriweather"/>
                <a:ea typeface="Merriweather"/>
                <a:cs typeface="Merriweather"/>
                <a:sym typeface="Merriweather"/>
              </a:rPr>
              <a:t> </a:t>
            </a:r>
            <a:endParaRPr b="1" sz="1150">
              <a:solidFill>
                <a:srgbClr val="FF0000"/>
              </a:solidFill>
              <a:latin typeface="Merriweather"/>
              <a:ea typeface="Merriweather"/>
              <a:cs typeface="Merriweather"/>
              <a:sym typeface="Merriweather"/>
            </a:endParaRPr>
          </a:p>
        </p:txBody>
      </p:sp>
      <p:sp>
        <p:nvSpPr>
          <p:cNvPr id="350" name="Google Shape;350;p50"/>
          <p:cNvSpPr/>
          <p:nvPr/>
        </p:nvSpPr>
        <p:spPr>
          <a:xfrm rot="5400000">
            <a:off x="5027050" y="4490300"/>
            <a:ext cx="129300" cy="303900"/>
          </a:xfrm>
          <a:prstGeom prst="up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1" name="Google Shape;351;p50"/>
          <p:cNvSpPr/>
          <p:nvPr/>
        </p:nvSpPr>
        <p:spPr>
          <a:xfrm rot="-5392024">
            <a:off x="2588363" y="4490293"/>
            <a:ext cx="129300" cy="303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DM Sans"/>
              <a:ea typeface="DM Sans"/>
              <a:cs typeface="DM Sans"/>
              <a:sym typeface="DM Sans"/>
            </a:endParaRPr>
          </a:p>
        </p:txBody>
      </p:sp>
      <p:sp>
        <p:nvSpPr>
          <p:cNvPr id="352" name="Google Shape;352;p50"/>
          <p:cNvSpPr txBox="1"/>
          <p:nvPr/>
        </p:nvSpPr>
        <p:spPr>
          <a:xfrm>
            <a:off x="4088275" y="4457900"/>
            <a:ext cx="875400" cy="368700"/>
          </a:xfrm>
          <a:prstGeom prst="rect">
            <a:avLst/>
          </a:prstGeom>
          <a:noFill/>
          <a:ln>
            <a:noFill/>
          </a:ln>
        </p:spPr>
        <p:txBody>
          <a:bodyPr anchorCtr="0" anchor="b" bIns="91425" lIns="91425" spcFirstLastPara="1" rIns="91425" wrap="square" tIns="91425">
            <a:noAutofit/>
          </a:bodyPr>
          <a:lstStyle/>
          <a:p>
            <a:pPr indent="0" lvl="0" marL="0" marR="0" rtl="0" algn="just">
              <a:lnSpc>
                <a:spcPct val="100000"/>
              </a:lnSpc>
              <a:spcBef>
                <a:spcPts val="0"/>
              </a:spcBef>
              <a:spcAft>
                <a:spcPts val="0"/>
              </a:spcAft>
              <a:buNone/>
            </a:pPr>
            <a:r>
              <a:t/>
            </a:r>
            <a:endParaRPr b="1" sz="1150">
              <a:solidFill>
                <a:srgbClr val="1155CC"/>
              </a:solidFill>
              <a:latin typeface="Merriweather"/>
              <a:ea typeface="Merriweather"/>
              <a:cs typeface="Merriweather"/>
              <a:sym typeface="Merriweather"/>
            </a:endParaRPr>
          </a:p>
          <a:p>
            <a:pPr indent="0" lvl="0" marL="0" marR="0" rtl="0" algn="just">
              <a:lnSpc>
                <a:spcPct val="100000"/>
              </a:lnSpc>
              <a:spcBef>
                <a:spcPts val="1200"/>
              </a:spcBef>
              <a:spcAft>
                <a:spcPts val="1200"/>
              </a:spcAft>
              <a:buNone/>
            </a:pPr>
            <a:r>
              <a:rPr b="1" lang="en" sz="1250">
                <a:latin typeface="Merriweather"/>
                <a:ea typeface="Merriweather"/>
                <a:cs typeface="Merriweather"/>
                <a:sym typeface="Merriweather"/>
              </a:rPr>
              <a:t>High pH</a:t>
            </a:r>
            <a:endParaRPr b="1" sz="1250">
              <a:latin typeface="Merriweather"/>
              <a:ea typeface="Merriweather"/>
              <a:cs typeface="Merriweather"/>
              <a:sym typeface="Merriweather"/>
            </a:endParaRPr>
          </a:p>
        </p:txBody>
      </p:sp>
      <p:sp>
        <p:nvSpPr>
          <p:cNvPr id="353" name="Google Shape;353;p50"/>
          <p:cNvSpPr/>
          <p:nvPr/>
        </p:nvSpPr>
        <p:spPr>
          <a:xfrm>
            <a:off x="1347300" y="2511575"/>
            <a:ext cx="390000" cy="368700"/>
          </a:xfrm>
          <a:prstGeom prst="mathPlus">
            <a:avLst>
              <a:gd fmla="val 11626"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4" name="Google Shape;354;p50"/>
          <p:cNvSpPr/>
          <p:nvPr/>
        </p:nvSpPr>
        <p:spPr>
          <a:xfrm>
            <a:off x="5753550" y="2648400"/>
            <a:ext cx="304200" cy="303900"/>
          </a:xfrm>
          <a:prstGeom prst="mathEqual">
            <a:avLst>
              <a:gd fmla="val 13584" name="adj1"/>
              <a:gd fmla="val 18263"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55" name="Google Shape;355;p50"/>
          <p:cNvPicPr preferRelativeResize="0"/>
          <p:nvPr/>
        </p:nvPicPr>
        <p:blipFill rotWithShape="1">
          <a:blip r:embed="rId3">
            <a:alphaModFix/>
          </a:blip>
          <a:srcRect b="26359" l="46265" r="43920" t="48964"/>
          <a:stretch/>
        </p:blipFill>
        <p:spPr>
          <a:xfrm>
            <a:off x="6383188" y="2127944"/>
            <a:ext cx="937800" cy="1514100"/>
          </a:xfrm>
          <a:prstGeom prst="roundRect">
            <a:avLst>
              <a:gd fmla="val 16667" name="adj"/>
            </a:avLst>
          </a:prstGeom>
          <a:noFill/>
          <a:ln cap="flat" cmpd="sng" w="28575">
            <a:solidFill>
              <a:schemeClr val="dk2"/>
            </a:solidFill>
            <a:prstDash val="solid"/>
            <a:round/>
            <a:headEnd len="sm" w="sm" type="none"/>
            <a:tailEnd len="sm" w="sm" type="none"/>
          </a:ln>
        </p:spPr>
      </p:pic>
      <p:pic>
        <p:nvPicPr>
          <p:cNvPr id="356" name="Google Shape;356;p50"/>
          <p:cNvPicPr preferRelativeResize="0"/>
          <p:nvPr/>
        </p:nvPicPr>
        <p:blipFill rotWithShape="1">
          <a:blip r:embed="rId3">
            <a:alphaModFix/>
          </a:blip>
          <a:srcRect b="26359" l="46265" r="43920" t="48964"/>
          <a:stretch/>
        </p:blipFill>
        <p:spPr>
          <a:xfrm>
            <a:off x="6535588" y="2280344"/>
            <a:ext cx="937800" cy="1514100"/>
          </a:xfrm>
          <a:prstGeom prst="roundRect">
            <a:avLst>
              <a:gd fmla="val 16667" name="adj"/>
            </a:avLst>
          </a:prstGeom>
          <a:noFill/>
          <a:ln cap="flat" cmpd="sng" w="28575">
            <a:solidFill>
              <a:schemeClr val="dk2"/>
            </a:solidFill>
            <a:prstDash val="solid"/>
            <a:round/>
            <a:headEnd len="sm" w="sm" type="none"/>
            <a:tailEnd len="sm" w="sm" type="none"/>
          </a:ln>
        </p:spPr>
      </p:pic>
      <p:pic>
        <p:nvPicPr>
          <p:cNvPr id="357" name="Google Shape;357;p50"/>
          <p:cNvPicPr preferRelativeResize="0"/>
          <p:nvPr/>
        </p:nvPicPr>
        <p:blipFill rotWithShape="1">
          <a:blip r:embed="rId3">
            <a:alphaModFix/>
          </a:blip>
          <a:srcRect b="26359" l="46265" r="43920" t="48964"/>
          <a:stretch/>
        </p:blipFill>
        <p:spPr>
          <a:xfrm>
            <a:off x="6687988" y="2432744"/>
            <a:ext cx="937800" cy="1514100"/>
          </a:xfrm>
          <a:prstGeom prst="roundRect">
            <a:avLst>
              <a:gd fmla="val 16667" name="adj"/>
            </a:avLst>
          </a:prstGeom>
          <a:noFill/>
          <a:ln cap="flat" cmpd="sng" w="28575">
            <a:solidFill>
              <a:schemeClr val="dk2"/>
            </a:solidFill>
            <a:prstDash val="solid"/>
            <a:round/>
            <a:headEnd len="sm" w="sm" type="none"/>
            <a:tailEnd len="sm" w="sm" type="none"/>
          </a:ln>
        </p:spPr>
      </p:pic>
      <p:sp>
        <p:nvSpPr>
          <p:cNvPr id="358" name="Google Shape;358;p50"/>
          <p:cNvSpPr/>
          <p:nvPr/>
        </p:nvSpPr>
        <p:spPr>
          <a:xfrm>
            <a:off x="7734750" y="2648400"/>
            <a:ext cx="304200" cy="303900"/>
          </a:xfrm>
          <a:prstGeom prst="mathEqual">
            <a:avLst>
              <a:gd fmla="val 13584" name="adj1"/>
              <a:gd fmla="val 18263"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51"/>
          <p:cNvSpPr txBox="1"/>
          <p:nvPr>
            <p:ph idx="1" type="subTitle"/>
          </p:nvPr>
        </p:nvSpPr>
        <p:spPr>
          <a:xfrm>
            <a:off x="33000" y="0"/>
            <a:ext cx="9078000" cy="22242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Heat Shock Proteins (HSP), are a class of proteins called </a:t>
            </a:r>
            <a:r>
              <a:rPr b="1" lang="en">
                <a:solidFill>
                  <a:srgbClr val="B45F06"/>
                </a:solidFill>
              </a:rPr>
              <a:t>molecular chaperones. </a:t>
            </a:r>
            <a:r>
              <a:rPr lang="en"/>
              <a:t> They maintain </a:t>
            </a:r>
            <a:r>
              <a:rPr b="1" lang="en">
                <a:solidFill>
                  <a:srgbClr val="B45F06"/>
                </a:solidFill>
              </a:rPr>
              <a:t>proteostasis</a:t>
            </a:r>
            <a:r>
              <a:rPr lang="en">
                <a:solidFill>
                  <a:srgbClr val="783F04"/>
                </a:solidFill>
              </a:rPr>
              <a:t> </a:t>
            </a:r>
            <a:r>
              <a:rPr lang="en"/>
              <a:t>and facilitate correct protein folding by binding to “bad” denatured proteins before they turn “ugly” or aggregate.</a:t>
            </a:r>
            <a:endParaRPr/>
          </a:p>
        </p:txBody>
      </p:sp>
      <p:pic>
        <p:nvPicPr>
          <p:cNvPr id="365" name="Google Shape;365;p51"/>
          <p:cNvPicPr preferRelativeResize="0"/>
          <p:nvPr/>
        </p:nvPicPr>
        <p:blipFill>
          <a:blip r:embed="rId3">
            <a:alphaModFix/>
          </a:blip>
          <a:stretch>
            <a:fillRect/>
          </a:stretch>
        </p:blipFill>
        <p:spPr>
          <a:xfrm>
            <a:off x="2354538" y="2376450"/>
            <a:ext cx="4434925" cy="268037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ppt_w</p:attrName>
                                        </p:attrNameLst>
                                      </p:cBhvr>
                                      <p:tavLst>
                                        <p:tav fmla="" tm="0">
                                          <p:val>
                                            <p:strVal val="0"/>
                                          </p:val>
                                        </p:tav>
                                        <p:tav fmla="" tm="100000">
                                          <p:val>
                                            <p:strVal val="#ppt_w"/>
                                          </p:val>
                                        </p:tav>
                                      </p:tavLst>
                                    </p:anim>
                                    <p:anim calcmode="lin" valueType="num">
                                      <p:cBhvr additive="base">
                                        <p:cTn dur="1000"/>
                                        <p:tgtEl>
                                          <p:spTgt spid="3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2"/>
          <p:cNvSpPr txBox="1"/>
          <p:nvPr>
            <p:ph idx="1" type="subTitle"/>
          </p:nvPr>
        </p:nvSpPr>
        <p:spPr>
          <a:xfrm>
            <a:off x="0" y="196450"/>
            <a:ext cx="9078000" cy="4517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950"/>
              <a:t>We'll focus mostly in </a:t>
            </a:r>
            <a:r>
              <a:rPr b="1" lang="en" sz="1950">
                <a:solidFill>
                  <a:srgbClr val="B45F06"/>
                </a:solidFill>
              </a:rPr>
              <a:t>HSP70</a:t>
            </a:r>
            <a:r>
              <a:rPr lang="en" sz="1950"/>
              <a:t> and its "co-chaperone", </a:t>
            </a:r>
            <a:r>
              <a:rPr b="1" lang="en" sz="1950">
                <a:solidFill>
                  <a:srgbClr val="B45F06"/>
                </a:solidFill>
              </a:rPr>
              <a:t>HSP40</a:t>
            </a:r>
            <a:r>
              <a:rPr lang="en" sz="1950"/>
              <a:t>. HSP70 </a:t>
            </a:r>
            <a:r>
              <a:rPr b="1" lang="en" sz="1950">
                <a:solidFill>
                  <a:srgbClr val="B45F06"/>
                </a:solidFill>
              </a:rPr>
              <a:t>clamps onto hydrophobic regions </a:t>
            </a:r>
            <a:r>
              <a:rPr lang="en" sz="1950"/>
              <a:t>of proteins which are more prevalent in unfolded and partially folded proteins and helps refold them through repeated cycles of binding and release dependent on ATP cleavage.</a:t>
            </a:r>
            <a:endParaRPr sz="1950"/>
          </a:p>
          <a:p>
            <a:pPr indent="0" lvl="0" marL="0" rtl="0" algn="ctr">
              <a:spcBef>
                <a:spcPts val="1200"/>
              </a:spcBef>
              <a:spcAft>
                <a:spcPts val="0"/>
              </a:spcAft>
              <a:buNone/>
            </a:pPr>
            <a:r>
              <a:t/>
            </a:r>
            <a:endParaRPr sz="1950"/>
          </a:p>
          <a:p>
            <a:pPr indent="0" lvl="0" marL="0" marR="0" rtl="0" algn="l">
              <a:lnSpc>
                <a:spcPct val="100000"/>
              </a:lnSpc>
              <a:spcBef>
                <a:spcPts val="1200"/>
              </a:spcBef>
              <a:spcAft>
                <a:spcPts val="0"/>
              </a:spcAft>
              <a:buNone/>
            </a:pPr>
            <a:r>
              <a:rPr b="1" lang="en" sz="1550">
                <a:solidFill>
                  <a:srgbClr val="B45F06"/>
                </a:solidFill>
              </a:rPr>
              <a:t>HSP70</a:t>
            </a:r>
            <a:r>
              <a:rPr lang="en" sz="1450"/>
              <a:t> is made up of </a:t>
            </a:r>
            <a:r>
              <a:rPr lang="en" sz="1450" u="sng"/>
              <a:t>two regions</a:t>
            </a:r>
            <a:r>
              <a:rPr lang="en" sz="1450"/>
              <a:t>:</a:t>
            </a:r>
            <a:endParaRPr sz="1450"/>
          </a:p>
          <a:p>
            <a:pPr indent="-320675" lvl="0" marL="457200" marR="0" rtl="0" algn="l">
              <a:lnSpc>
                <a:spcPct val="100000"/>
              </a:lnSpc>
              <a:spcBef>
                <a:spcPts val="1200"/>
              </a:spcBef>
              <a:spcAft>
                <a:spcPts val="0"/>
              </a:spcAft>
              <a:buSzPts val="1450"/>
              <a:buAutoNum type="arabicPeriod"/>
            </a:pPr>
            <a:r>
              <a:rPr b="1" lang="en" sz="1450"/>
              <a:t>The nucleotide binding domain (NBD)</a:t>
            </a:r>
            <a:endParaRPr b="1" sz="1450"/>
          </a:p>
          <a:p>
            <a:pPr indent="-307975" lvl="0" marL="457200" marR="0" rtl="0" algn="l">
              <a:lnSpc>
                <a:spcPct val="100000"/>
              </a:lnSpc>
              <a:spcBef>
                <a:spcPts val="0"/>
              </a:spcBef>
              <a:spcAft>
                <a:spcPts val="0"/>
              </a:spcAft>
              <a:buSzPts val="1250"/>
              <a:buChar char="❖"/>
            </a:pPr>
            <a:r>
              <a:rPr lang="en" sz="1250"/>
              <a:t>Low ATPase activity</a:t>
            </a:r>
            <a:endParaRPr sz="1250"/>
          </a:p>
          <a:p>
            <a:pPr indent="-307975" lvl="0" marL="457200" marR="0" rtl="0" algn="l">
              <a:lnSpc>
                <a:spcPct val="100000"/>
              </a:lnSpc>
              <a:spcBef>
                <a:spcPts val="0"/>
              </a:spcBef>
              <a:spcAft>
                <a:spcPts val="0"/>
              </a:spcAft>
              <a:buSzPts val="1250"/>
              <a:buChar char="❖"/>
            </a:pPr>
            <a:r>
              <a:rPr lang="en" sz="1250"/>
              <a:t>located in the N-terminal. </a:t>
            </a:r>
            <a:endParaRPr sz="1250"/>
          </a:p>
          <a:p>
            <a:pPr indent="-307975" lvl="0" marL="457200" marR="0" rtl="0" algn="l">
              <a:lnSpc>
                <a:spcPct val="100000"/>
              </a:lnSpc>
              <a:spcBef>
                <a:spcPts val="0"/>
              </a:spcBef>
              <a:spcAft>
                <a:spcPts val="0"/>
              </a:spcAft>
              <a:buSzPts val="1250"/>
              <a:buChar char="❖"/>
            </a:pPr>
            <a:r>
              <a:rPr lang="en" sz="1250"/>
              <a:t>HPD Binding Motif </a:t>
            </a:r>
            <a:endParaRPr sz="1250"/>
          </a:p>
          <a:p>
            <a:pPr indent="0" lvl="0" marL="0" marR="0" rtl="0" algn="l">
              <a:lnSpc>
                <a:spcPct val="100000"/>
              </a:lnSpc>
              <a:spcBef>
                <a:spcPts val="1200"/>
              </a:spcBef>
              <a:spcAft>
                <a:spcPts val="0"/>
              </a:spcAft>
              <a:buNone/>
            </a:pPr>
            <a:r>
              <a:t/>
            </a:r>
            <a:endParaRPr sz="1450"/>
          </a:p>
          <a:p>
            <a:pPr indent="-320675" lvl="0" marL="457200" marR="0" rtl="0" algn="l">
              <a:lnSpc>
                <a:spcPct val="100000"/>
              </a:lnSpc>
              <a:spcBef>
                <a:spcPts val="1200"/>
              </a:spcBef>
              <a:spcAft>
                <a:spcPts val="0"/>
              </a:spcAft>
              <a:buSzPts val="1450"/>
              <a:buAutoNum type="arabicPeriod"/>
            </a:pPr>
            <a:r>
              <a:rPr b="1" lang="en" sz="1450"/>
              <a:t>The substrate binding domain (SBD)  </a:t>
            </a:r>
            <a:endParaRPr sz="1250"/>
          </a:p>
          <a:p>
            <a:pPr indent="-307975" lvl="0" marL="457200" rtl="0" algn="l">
              <a:spcBef>
                <a:spcPts val="0"/>
              </a:spcBef>
              <a:spcAft>
                <a:spcPts val="0"/>
              </a:spcAft>
              <a:buSzPts val="1250"/>
              <a:buChar char="❖"/>
            </a:pPr>
            <a:r>
              <a:rPr lang="en" sz="1250"/>
              <a:t>Located in the carboxyl terminal end.</a:t>
            </a:r>
            <a:endParaRPr sz="1250"/>
          </a:p>
          <a:p>
            <a:pPr indent="-307975" lvl="0" marL="457200" rtl="0" algn="l">
              <a:spcBef>
                <a:spcPts val="0"/>
              </a:spcBef>
              <a:spcAft>
                <a:spcPts val="0"/>
              </a:spcAft>
              <a:buSzPts val="1250"/>
              <a:buChar char="❖"/>
            </a:pPr>
            <a:r>
              <a:rPr lang="en" sz="1250"/>
              <a:t>Has a Beta Sheet where denatured protein binds </a:t>
            </a:r>
            <a:endParaRPr sz="1250"/>
          </a:p>
          <a:p>
            <a:pPr indent="-307975" lvl="0" marL="457200" marR="0" rtl="0" algn="l">
              <a:lnSpc>
                <a:spcPct val="100000"/>
              </a:lnSpc>
              <a:spcBef>
                <a:spcPts val="0"/>
              </a:spcBef>
              <a:spcAft>
                <a:spcPts val="0"/>
              </a:spcAft>
              <a:buSzPts val="1250"/>
              <a:buChar char="❖"/>
            </a:pPr>
            <a:r>
              <a:rPr lang="en" sz="1250"/>
              <a:t>Has an Alpha-Helical region that acts as the clamp (open/closed)</a:t>
            </a:r>
            <a:endParaRPr sz="1950"/>
          </a:p>
        </p:txBody>
      </p:sp>
      <p:pic>
        <p:nvPicPr>
          <p:cNvPr id="372" name="Google Shape;372;p52"/>
          <p:cNvPicPr preferRelativeResize="0"/>
          <p:nvPr/>
        </p:nvPicPr>
        <p:blipFill rotWithShape="1">
          <a:blip r:embed="rId3">
            <a:alphaModFix/>
          </a:blip>
          <a:srcRect b="63279" l="0" r="0" t="5540"/>
          <a:stretch/>
        </p:blipFill>
        <p:spPr>
          <a:xfrm>
            <a:off x="4514975" y="1873125"/>
            <a:ext cx="4374600" cy="2209200"/>
          </a:xfrm>
          <a:prstGeom prst="roundRect">
            <a:avLst>
              <a:gd fmla="val 16667" name="adj"/>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